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4"/>
  </p:notesMasterIdLst>
  <p:sldIdLst>
    <p:sldId id="256" r:id="rId2"/>
    <p:sldId id="294" r:id="rId3"/>
    <p:sldId id="274" r:id="rId4"/>
    <p:sldId id="295" r:id="rId5"/>
    <p:sldId id="296" r:id="rId6"/>
    <p:sldId id="297" r:id="rId7"/>
    <p:sldId id="298" r:id="rId8"/>
    <p:sldId id="299" r:id="rId9"/>
    <p:sldId id="300" r:id="rId10"/>
    <p:sldId id="301" r:id="rId11"/>
    <p:sldId id="302" r:id="rId12"/>
    <p:sldId id="275" r:id="rId13"/>
    <p:sldId id="289" r:id="rId14"/>
    <p:sldId id="303" r:id="rId15"/>
    <p:sldId id="304" r:id="rId16"/>
    <p:sldId id="305" r:id="rId17"/>
    <p:sldId id="306" r:id="rId18"/>
    <p:sldId id="307" r:id="rId19"/>
    <p:sldId id="308" r:id="rId20"/>
    <p:sldId id="309" r:id="rId21"/>
    <p:sldId id="310" r:id="rId22"/>
    <p:sldId id="311" r:id="rId23"/>
    <p:sldId id="312" r:id="rId24"/>
    <p:sldId id="316" r:id="rId25"/>
    <p:sldId id="313" r:id="rId26"/>
    <p:sldId id="314" r:id="rId27"/>
    <p:sldId id="315" r:id="rId28"/>
    <p:sldId id="279" r:id="rId29"/>
    <p:sldId id="317" r:id="rId30"/>
    <p:sldId id="318" r:id="rId31"/>
    <p:sldId id="319" r:id="rId32"/>
    <p:sldId id="282" r:id="rId33"/>
  </p:sldIdLst>
  <p:sldSz cx="9144000" cy="6858000" type="screen4x3"/>
  <p:notesSz cx="6858000" cy="9144000"/>
  <p:defaultTextStyle>
    <a:defPPr>
      <a:defRPr lang="en-US"/>
    </a:defPPr>
    <a:lvl1pPr algn="l" rtl="0" fontAlgn="base">
      <a:spcBef>
        <a:spcPct val="0"/>
      </a:spcBef>
      <a:spcAft>
        <a:spcPct val="0"/>
      </a:spcAft>
      <a:defRPr sz="2400" kern="1200">
        <a:solidFill>
          <a:schemeClr val="tx1"/>
        </a:solidFill>
        <a:latin typeface="Lucida Grande"/>
        <a:ea typeface="Geneva"/>
        <a:cs typeface="Geneva"/>
      </a:defRPr>
    </a:lvl1pPr>
    <a:lvl2pPr marL="457200" algn="l" rtl="0" fontAlgn="base">
      <a:spcBef>
        <a:spcPct val="0"/>
      </a:spcBef>
      <a:spcAft>
        <a:spcPct val="0"/>
      </a:spcAft>
      <a:defRPr sz="2400" kern="1200">
        <a:solidFill>
          <a:schemeClr val="tx1"/>
        </a:solidFill>
        <a:latin typeface="Lucida Grande"/>
        <a:ea typeface="Geneva"/>
        <a:cs typeface="Geneva"/>
      </a:defRPr>
    </a:lvl2pPr>
    <a:lvl3pPr marL="914400" algn="l" rtl="0" fontAlgn="base">
      <a:spcBef>
        <a:spcPct val="0"/>
      </a:spcBef>
      <a:spcAft>
        <a:spcPct val="0"/>
      </a:spcAft>
      <a:defRPr sz="2400" kern="1200">
        <a:solidFill>
          <a:schemeClr val="tx1"/>
        </a:solidFill>
        <a:latin typeface="Lucida Grande"/>
        <a:ea typeface="Geneva"/>
        <a:cs typeface="Geneva"/>
      </a:defRPr>
    </a:lvl3pPr>
    <a:lvl4pPr marL="1371600" algn="l" rtl="0" fontAlgn="base">
      <a:spcBef>
        <a:spcPct val="0"/>
      </a:spcBef>
      <a:spcAft>
        <a:spcPct val="0"/>
      </a:spcAft>
      <a:defRPr sz="2400" kern="1200">
        <a:solidFill>
          <a:schemeClr val="tx1"/>
        </a:solidFill>
        <a:latin typeface="Lucida Grande"/>
        <a:ea typeface="Geneva"/>
        <a:cs typeface="Geneva"/>
      </a:defRPr>
    </a:lvl4pPr>
    <a:lvl5pPr marL="1828800" algn="l" rtl="0" fontAlgn="base">
      <a:spcBef>
        <a:spcPct val="0"/>
      </a:spcBef>
      <a:spcAft>
        <a:spcPct val="0"/>
      </a:spcAft>
      <a:defRPr sz="2400" kern="1200">
        <a:solidFill>
          <a:schemeClr val="tx1"/>
        </a:solidFill>
        <a:latin typeface="Lucida Grande"/>
        <a:ea typeface="Geneva"/>
        <a:cs typeface="Geneva"/>
      </a:defRPr>
    </a:lvl5pPr>
    <a:lvl6pPr marL="2286000" algn="l" defTabSz="914400" rtl="0" eaLnBrk="1" latinLnBrk="0" hangingPunct="1">
      <a:defRPr sz="2400" kern="1200">
        <a:solidFill>
          <a:schemeClr val="tx1"/>
        </a:solidFill>
        <a:latin typeface="Lucida Grande"/>
        <a:ea typeface="Geneva"/>
        <a:cs typeface="Geneva"/>
      </a:defRPr>
    </a:lvl6pPr>
    <a:lvl7pPr marL="2743200" algn="l" defTabSz="914400" rtl="0" eaLnBrk="1" latinLnBrk="0" hangingPunct="1">
      <a:defRPr sz="2400" kern="1200">
        <a:solidFill>
          <a:schemeClr val="tx1"/>
        </a:solidFill>
        <a:latin typeface="Lucida Grande"/>
        <a:ea typeface="Geneva"/>
        <a:cs typeface="Geneva"/>
      </a:defRPr>
    </a:lvl7pPr>
    <a:lvl8pPr marL="3200400" algn="l" defTabSz="914400" rtl="0" eaLnBrk="1" latinLnBrk="0" hangingPunct="1">
      <a:defRPr sz="2400" kern="1200">
        <a:solidFill>
          <a:schemeClr val="tx1"/>
        </a:solidFill>
        <a:latin typeface="Lucida Grande"/>
        <a:ea typeface="Geneva"/>
        <a:cs typeface="Geneva"/>
      </a:defRPr>
    </a:lvl8pPr>
    <a:lvl9pPr marL="3657600" algn="l" defTabSz="914400" rtl="0" eaLnBrk="1" latinLnBrk="0" hangingPunct="1">
      <a:defRPr sz="2400" kern="1200">
        <a:solidFill>
          <a:schemeClr val="tx1"/>
        </a:solidFill>
        <a:latin typeface="Lucida Grande"/>
        <a:ea typeface="Geneva"/>
        <a:cs typeface="Geneva"/>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000"/>
    <a:srgbClr val="113480"/>
    <a:srgbClr val="5D8866"/>
    <a:srgbClr val="B0E5CF"/>
    <a:srgbClr val="B3DAB0"/>
    <a:srgbClr val="3EBD86"/>
    <a:srgbClr val="181818"/>
    <a:srgbClr val="F2E7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548" autoAdjust="0"/>
    <p:restoredTop sz="86333" autoAdjust="0"/>
  </p:normalViewPr>
  <p:slideViewPr>
    <p:cSldViewPr>
      <p:cViewPr varScale="1">
        <p:scale>
          <a:sx n="70" d="100"/>
          <a:sy n="70" d="100"/>
        </p:scale>
        <p:origin x="-96" y="-832"/>
      </p:cViewPr>
      <p:guideLst>
        <p:guide orient="horz" pos="2160"/>
        <p:guide pos="2880"/>
      </p:guideLst>
    </p:cSldViewPr>
  </p:slideViewPr>
  <p:outlineViewPr>
    <p:cViewPr>
      <p:scale>
        <a:sx n="33" d="100"/>
        <a:sy n="33" d="100"/>
      </p:scale>
      <p:origin x="0" y="2946"/>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a:latin typeface="Lucida Grande" pitchFamily="-48" charset="0"/>
                <a:ea typeface="Geneva" pitchFamily="-48" charset="-128"/>
                <a:cs typeface="+mn-cs"/>
              </a:defRPr>
            </a:lvl1pPr>
          </a:lstStyle>
          <a:p>
            <a:pPr>
              <a:defRPr/>
            </a:pPr>
            <a:endParaRPr lang="en-US"/>
          </a:p>
        </p:txBody>
      </p:sp>
      <p:sp>
        <p:nvSpPr>
          <p:cNvPr id="819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a:latin typeface="Lucida Grande" pitchFamily="-48" charset="0"/>
                <a:ea typeface="Geneva" pitchFamily="-48" charset="-128"/>
                <a:cs typeface="+mn-cs"/>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819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819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a:latin typeface="Lucida Grande" pitchFamily="-48" charset="0"/>
                <a:ea typeface="Geneva" pitchFamily="-48" charset="-128"/>
                <a:cs typeface="+mn-cs"/>
              </a:defRPr>
            </a:lvl1pPr>
          </a:lstStyle>
          <a:p>
            <a:pPr>
              <a:defRPr/>
            </a:pPr>
            <a:endParaRPr lang="en-US"/>
          </a:p>
        </p:txBody>
      </p:sp>
      <p:sp>
        <p:nvSpPr>
          <p:cNvPr id="819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a:latin typeface="Lucida Grande" pitchFamily="-48" charset="0"/>
                <a:ea typeface="Geneva" pitchFamily="-48" charset="-128"/>
                <a:cs typeface="+mn-cs"/>
              </a:defRPr>
            </a:lvl1pPr>
          </a:lstStyle>
          <a:p>
            <a:pPr>
              <a:defRPr/>
            </a:pPr>
            <a:fld id="{817BE049-20F1-406F-8CE3-42BF2CD1B4EA}" type="slidenum">
              <a:rPr lang="en-US"/>
              <a:pPr>
                <a:defRPr/>
              </a:pPr>
              <a:t>‹#›</a:t>
            </a:fld>
            <a:endParaRPr lang="en-US"/>
          </a:p>
        </p:txBody>
      </p:sp>
    </p:spTree>
    <p:extLst>
      <p:ext uri="{BB962C8B-B14F-4D97-AF65-F5344CB8AC3E}">
        <p14:creationId xmlns:p14="http://schemas.microsoft.com/office/powerpoint/2010/main" val="203733896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Lucida Grande" pitchFamily="-80" charset="0"/>
        <a:ea typeface="Geneva" pitchFamily="-80" charset="-128"/>
        <a:cs typeface="Geneva" pitchFamily="-80" charset="-128"/>
      </a:defRPr>
    </a:lvl1pPr>
    <a:lvl2pPr marL="457200" algn="l" rtl="0" eaLnBrk="0" fontAlgn="base" hangingPunct="0">
      <a:spcBef>
        <a:spcPct val="30000"/>
      </a:spcBef>
      <a:spcAft>
        <a:spcPct val="0"/>
      </a:spcAft>
      <a:defRPr sz="1200" kern="1200">
        <a:solidFill>
          <a:schemeClr val="tx1"/>
        </a:solidFill>
        <a:latin typeface="Lucida Grande" pitchFamily="-80" charset="0"/>
        <a:ea typeface="Geneva" pitchFamily="-80" charset="-128"/>
        <a:cs typeface="Geneva"/>
      </a:defRPr>
    </a:lvl2pPr>
    <a:lvl3pPr marL="914400" algn="l" rtl="0" eaLnBrk="0" fontAlgn="base" hangingPunct="0">
      <a:spcBef>
        <a:spcPct val="30000"/>
      </a:spcBef>
      <a:spcAft>
        <a:spcPct val="0"/>
      </a:spcAft>
      <a:defRPr sz="1200" kern="1200">
        <a:solidFill>
          <a:schemeClr val="tx1"/>
        </a:solidFill>
        <a:latin typeface="Lucida Grande" pitchFamily="-80" charset="0"/>
        <a:ea typeface="Geneva" pitchFamily="-80" charset="-128"/>
        <a:cs typeface="Geneva"/>
      </a:defRPr>
    </a:lvl3pPr>
    <a:lvl4pPr marL="1371600" algn="l" rtl="0" eaLnBrk="0" fontAlgn="base" hangingPunct="0">
      <a:spcBef>
        <a:spcPct val="30000"/>
      </a:spcBef>
      <a:spcAft>
        <a:spcPct val="0"/>
      </a:spcAft>
      <a:defRPr sz="1200" kern="1200">
        <a:solidFill>
          <a:schemeClr val="tx1"/>
        </a:solidFill>
        <a:latin typeface="Lucida Grande" pitchFamily="-80" charset="0"/>
        <a:ea typeface="Geneva" pitchFamily="-80" charset="-128"/>
        <a:cs typeface="Geneva"/>
      </a:defRPr>
    </a:lvl4pPr>
    <a:lvl5pPr marL="1828800" algn="l" rtl="0" eaLnBrk="0" fontAlgn="base" hangingPunct="0">
      <a:spcBef>
        <a:spcPct val="30000"/>
      </a:spcBef>
      <a:spcAft>
        <a:spcPct val="0"/>
      </a:spcAft>
      <a:defRPr sz="1200" kern="1200">
        <a:solidFill>
          <a:schemeClr val="tx1"/>
        </a:solidFill>
        <a:latin typeface="Lucida Grande" pitchFamily="-80" charset="0"/>
        <a:ea typeface="Geneva" pitchFamily="-80" charset="-128"/>
        <a:cs typeface="Geneva"/>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a:noFill/>
        </p:spPr>
        <p:txBody>
          <a:bodyPr/>
          <a:lstStyle/>
          <a:p>
            <a:fld id="{44A39EBF-C6D0-4A70-8B18-77ACE447688C}" type="slidenum">
              <a:rPr lang="en-US" smtClean="0">
                <a:latin typeface="Lucida Grande"/>
                <a:ea typeface="Geneva"/>
                <a:cs typeface="Geneva"/>
              </a:rPr>
              <a:pPr/>
              <a:t>1</a:t>
            </a:fld>
            <a:endParaRPr lang="en-US" smtClean="0">
              <a:latin typeface="Lucida Grande"/>
              <a:ea typeface="Geneva"/>
              <a:cs typeface="Geneva"/>
            </a:endParaRPr>
          </a:p>
        </p:txBody>
      </p:sp>
      <p:sp>
        <p:nvSpPr>
          <p:cNvPr id="17410" name="Rectangle 2"/>
          <p:cNvSpPr>
            <a:spLocks noGrp="1" noRot="1" noChangeAspect="1" noChangeArrowheads="1" noTextEdit="1"/>
          </p:cNvSpPr>
          <p:nvPr>
            <p:ph type="sldImg"/>
          </p:nvPr>
        </p:nvSpPr>
        <p:spPr>
          <a:ln/>
        </p:spPr>
      </p:sp>
      <p:sp>
        <p:nvSpPr>
          <p:cNvPr id="17411" name="Rectangle 3"/>
          <p:cNvSpPr>
            <a:spLocks noGrp="1" noChangeArrowheads="1"/>
          </p:cNvSpPr>
          <p:nvPr>
            <p:ph type="body" idx="1"/>
          </p:nvPr>
        </p:nvSpPr>
        <p:spPr>
          <a:noFill/>
          <a:ln/>
        </p:spPr>
        <p:txBody>
          <a:bodyPr/>
          <a:lstStyle/>
          <a:p>
            <a:pPr eaLnBrk="1" hangingPunct="1"/>
            <a:endParaRPr lang="en-US" smtClean="0">
              <a:latin typeface="Lucida Grande"/>
              <a:ea typeface="Geneva"/>
              <a:cs typeface="Geneva"/>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Image Placeholder 1"/>
          <p:cNvSpPr>
            <a:spLocks noGrp="1" noRot="1" noChangeAspect="1" noTextEdit="1"/>
          </p:cNvSpPr>
          <p:nvPr>
            <p:ph type="sldImg"/>
          </p:nvPr>
        </p:nvSpPr>
        <p:spPr>
          <a:ln/>
        </p:spPr>
      </p:sp>
      <p:sp>
        <p:nvSpPr>
          <p:cNvPr id="45058" name="Notes Placeholder 2"/>
          <p:cNvSpPr>
            <a:spLocks noGrp="1"/>
          </p:cNvSpPr>
          <p:nvPr>
            <p:ph type="body" idx="1"/>
          </p:nvPr>
        </p:nvSpPr>
        <p:spPr>
          <a:noFill/>
          <a:ln/>
        </p:spPr>
        <p:txBody>
          <a:bodyPr/>
          <a:lstStyle/>
          <a:p>
            <a:endParaRPr lang="en-US" smtClean="0">
              <a:latin typeface="Lucida Grande"/>
              <a:ea typeface="Geneva"/>
              <a:cs typeface="Geneva"/>
            </a:endParaRPr>
          </a:p>
        </p:txBody>
      </p:sp>
      <p:sp>
        <p:nvSpPr>
          <p:cNvPr id="45059" name="Slide Number Placeholder 3"/>
          <p:cNvSpPr>
            <a:spLocks noGrp="1"/>
          </p:cNvSpPr>
          <p:nvPr>
            <p:ph type="sldNum" sz="quarter" idx="5"/>
          </p:nvPr>
        </p:nvSpPr>
        <p:spPr>
          <a:noFill/>
        </p:spPr>
        <p:txBody>
          <a:bodyPr/>
          <a:lstStyle/>
          <a:p>
            <a:fld id="{144F0C0A-4132-400A-A9FC-DE04BC5BBC44}" type="slidenum">
              <a:rPr lang="en-US" smtClean="0">
                <a:latin typeface="Lucida Grande"/>
                <a:ea typeface="Geneva"/>
                <a:cs typeface="Geneva"/>
              </a:rPr>
              <a:pPr/>
              <a:t>3</a:t>
            </a:fld>
            <a:endParaRPr lang="en-US" smtClean="0">
              <a:latin typeface="Lucida Grande"/>
              <a:ea typeface="Geneva"/>
              <a:cs typeface="Genev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p:cNvSpPr>
            <a:spLocks noGrp="1" noChangeArrowheads="1"/>
          </p:cNvSpPr>
          <p:nvPr>
            <p:ph type="sldNum" sz="quarter" idx="5"/>
          </p:nvPr>
        </p:nvSpPr>
        <p:spPr>
          <a:noFill/>
        </p:spPr>
        <p:txBody>
          <a:bodyPr/>
          <a:lstStyle/>
          <a:p>
            <a:fld id="{9D85058A-C243-415B-91BB-20913EB48F1B}" type="slidenum">
              <a:rPr lang="en-US" smtClean="0">
                <a:latin typeface="Lucida Grande"/>
                <a:ea typeface="Geneva"/>
                <a:cs typeface="Geneva"/>
              </a:rPr>
              <a:pPr/>
              <a:t>12</a:t>
            </a:fld>
            <a:endParaRPr lang="en-US" smtClean="0">
              <a:latin typeface="Lucida Grande"/>
              <a:ea typeface="Geneva"/>
              <a:cs typeface="Geneva"/>
            </a:endParaRPr>
          </a:p>
        </p:txBody>
      </p:sp>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a:noFill/>
          <a:ln/>
        </p:spPr>
        <p:txBody>
          <a:bodyPr/>
          <a:lstStyle/>
          <a:p>
            <a:pPr eaLnBrk="1" hangingPunct="1"/>
            <a:endParaRPr lang="en-US" smtClean="0">
              <a:latin typeface="Lucida Grande"/>
              <a:ea typeface="Geneva"/>
              <a:cs typeface="Geneva"/>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Image Placeholder 1"/>
          <p:cNvSpPr>
            <a:spLocks noGrp="1" noRot="1" noChangeAspect="1" noTextEdit="1"/>
          </p:cNvSpPr>
          <p:nvPr>
            <p:ph type="sldImg"/>
          </p:nvPr>
        </p:nvSpPr>
        <p:spPr>
          <a:ln/>
        </p:spPr>
      </p:sp>
      <p:sp>
        <p:nvSpPr>
          <p:cNvPr id="49154" name="Notes Placeholder 2"/>
          <p:cNvSpPr>
            <a:spLocks noGrp="1"/>
          </p:cNvSpPr>
          <p:nvPr>
            <p:ph type="body" idx="1"/>
          </p:nvPr>
        </p:nvSpPr>
        <p:spPr>
          <a:noFill/>
          <a:ln/>
        </p:spPr>
        <p:txBody>
          <a:bodyPr/>
          <a:lstStyle/>
          <a:p>
            <a:endParaRPr lang="en-US" smtClean="0">
              <a:latin typeface="Lucida Grande"/>
              <a:ea typeface="Geneva"/>
              <a:cs typeface="Geneva"/>
            </a:endParaRPr>
          </a:p>
        </p:txBody>
      </p:sp>
      <p:sp>
        <p:nvSpPr>
          <p:cNvPr id="49155" name="Slide Number Placeholder 3"/>
          <p:cNvSpPr>
            <a:spLocks noGrp="1"/>
          </p:cNvSpPr>
          <p:nvPr>
            <p:ph type="sldNum" sz="quarter" idx="5"/>
          </p:nvPr>
        </p:nvSpPr>
        <p:spPr>
          <a:noFill/>
        </p:spPr>
        <p:txBody>
          <a:bodyPr/>
          <a:lstStyle/>
          <a:p>
            <a:fld id="{E466AD20-99A6-4A4D-BDF5-317BDAD75090}" type="slidenum">
              <a:rPr lang="en-US" smtClean="0">
                <a:latin typeface="Lucida Grande"/>
                <a:ea typeface="Geneva"/>
                <a:cs typeface="Geneva"/>
              </a:rPr>
              <a:pPr/>
              <a:t>13</a:t>
            </a:fld>
            <a:endParaRPr lang="en-US" smtClean="0">
              <a:latin typeface="Lucida Grande"/>
              <a:ea typeface="Geneva"/>
              <a:cs typeface="Genev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Slide Image Placeholder 1"/>
          <p:cNvSpPr>
            <a:spLocks noGrp="1" noRot="1" noChangeAspect="1" noTextEdit="1"/>
          </p:cNvSpPr>
          <p:nvPr>
            <p:ph type="sldImg"/>
          </p:nvPr>
        </p:nvSpPr>
        <p:spPr>
          <a:ln/>
        </p:spPr>
      </p:sp>
      <p:sp>
        <p:nvSpPr>
          <p:cNvPr id="55298" name="Notes Placeholder 2"/>
          <p:cNvSpPr>
            <a:spLocks noGrp="1"/>
          </p:cNvSpPr>
          <p:nvPr>
            <p:ph type="body" idx="1"/>
          </p:nvPr>
        </p:nvSpPr>
        <p:spPr>
          <a:noFill/>
          <a:ln/>
        </p:spPr>
        <p:txBody>
          <a:bodyPr/>
          <a:lstStyle/>
          <a:p>
            <a:endParaRPr lang="en-US" smtClean="0">
              <a:latin typeface="Lucida Grande"/>
              <a:ea typeface="Geneva"/>
              <a:cs typeface="Geneva"/>
            </a:endParaRPr>
          </a:p>
        </p:txBody>
      </p:sp>
      <p:sp>
        <p:nvSpPr>
          <p:cNvPr id="55299" name="Slide Number Placeholder 3"/>
          <p:cNvSpPr>
            <a:spLocks noGrp="1"/>
          </p:cNvSpPr>
          <p:nvPr>
            <p:ph type="sldNum" sz="quarter" idx="5"/>
          </p:nvPr>
        </p:nvSpPr>
        <p:spPr>
          <a:noFill/>
        </p:spPr>
        <p:txBody>
          <a:bodyPr/>
          <a:lstStyle/>
          <a:p>
            <a:fld id="{4BC8563E-B840-4E37-AE95-4550FECA91B8}" type="slidenum">
              <a:rPr lang="en-US" smtClean="0">
                <a:latin typeface="Lucida Grande"/>
                <a:ea typeface="Geneva"/>
                <a:cs typeface="Geneva"/>
              </a:rPr>
              <a:pPr/>
              <a:t>28</a:t>
            </a:fld>
            <a:endParaRPr lang="en-US" smtClean="0">
              <a:latin typeface="Lucida Grande"/>
              <a:ea typeface="Geneva"/>
              <a:cs typeface="Geneva"/>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Slide Image Placeholder 1"/>
          <p:cNvSpPr>
            <a:spLocks noGrp="1" noRot="1" noChangeAspect="1" noTextEdit="1"/>
          </p:cNvSpPr>
          <p:nvPr>
            <p:ph type="sldImg"/>
          </p:nvPr>
        </p:nvSpPr>
        <p:spPr>
          <a:ln/>
        </p:spPr>
      </p:sp>
      <p:sp>
        <p:nvSpPr>
          <p:cNvPr id="61442" name="Notes Placeholder 2"/>
          <p:cNvSpPr>
            <a:spLocks noGrp="1"/>
          </p:cNvSpPr>
          <p:nvPr>
            <p:ph type="body" idx="1"/>
          </p:nvPr>
        </p:nvSpPr>
        <p:spPr>
          <a:noFill/>
          <a:ln/>
        </p:spPr>
        <p:txBody>
          <a:bodyPr/>
          <a:lstStyle/>
          <a:p>
            <a:endParaRPr lang="en-US" smtClean="0">
              <a:latin typeface="Lucida Grande"/>
              <a:ea typeface="Geneva"/>
              <a:cs typeface="Geneva"/>
            </a:endParaRPr>
          </a:p>
        </p:txBody>
      </p:sp>
      <p:sp>
        <p:nvSpPr>
          <p:cNvPr id="61443" name="Slide Number Placeholder 3"/>
          <p:cNvSpPr>
            <a:spLocks noGrp="1"/>
          </p:cNvSpPr>
          <p:nvPr>
            <p:ph type="sldNum" sz="quarter" idx="5"/>
          </p:nvPr>
        </p:nvSpPr>
        <p:spPr>
          <a:noFill/>
        </p:spPr>
        <p:txBody>
          <a:bodyPr/>
          <a:lstStyle/>
          <a:p>
            <a:fld id="{22D4CEE2-C57F-46BF-9380-DB5FF0AA2248}" type="slidenum">
              <a:rPr lang="en-US" smtClean="0">
                <a:latin typeface="Lucida Grande"/>
                <a:ea typeface="Geneva"/>
                <a:cs typeface="Geneva"/>
              </a:rPr>
              <a:pPr/>
              <a:t>32</a:t>
            </a:fld>
            <a:endParaRPr lang="en-US" smtClean="0">
              <a:latin typeface="Lucida Grande"/>
              <a:ea typeface="Geneva"/>
              <a:cs typeface="Genev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5" name="Date Placeholder 3"/>
          <p:cNvSpPr>
            <a:spLocks noGrp="1"/>
          </p:cNvSpPr>
          <p:nvPr>
            <p:ph type="dt" sz="half" idx="10"/>
          </p:nvPr>
        </p:nvSpPr>
        <p:spPr/>
        <p:txBody>
          <a:bodyPr/>
          <a:lstStyle>
            <a:lvl1pPr>
              <a:defRPr>
                <a:solidFill>
                  <a:schemeClr val="bg1"/>
                </a:solidFill>
              </a:defRPr>
            </a:lvl1pPr>
          </a:lstStyle>
          <a:p>
            <a:pPr>
              <a:defRPr/>
            </a:pPr>
            <a:endParaRPr lang="en-US"/>
          </a:p>
        </p:txBody>
      </p:sp>
      <p:sp>
        <p:nvSpPr>
          <p:cNvPr id="6" name="Footer Placeholder 4"/>
          <p:cNvSpPr>
            <a:spLocks noGrp="1"/>
          </p:cNvSpPr>
          <p:nvPr>
            <p:ph type="ftr" sz="quarter" idx="11"/>
          </p:nvPr>
        </p:nvSpPr>
        <p:spPr/>
        <p:txBody>
          <a:bodyPr/>
          <a:lstStyle>
            <a:lvl1pPr>
              <a:defRPr>
                <a:solidFill>
                  <a:schemeClr val="bg1"/>
                </a:solidFill>
                <a:latin typeface="Helvetica" pitchFamily="-48" charset="0"/>
                <a:cs typeface="Helvetica" pitchFamily="-48" charset="0"/>
              </a:defRPr>
            </a:lvl1pPr>
          </a:lstStyle>
          <a:p>
            <a:pPr>
              <a:defRPr/>
            </a:pPr>
            <a:endParaRPr lang="en-US"/>
          </a:p>
        </p:txBody>
      </p:sp>
      <p:sp>
        <p:nvSpPr>
          <p:cNvPr id="7" name="Slide Number Placeholder 5"/>
          <p:cNvSpPr>
            <a:spLocks noGrp="1"/>
          </p:cNvSpPr>
          <p:nvPr>
            <p:ph type="sldNum" sz="quarter" idx="12"/>
          </p:nvPr>
        </p:nvSpPr>
        <p:spPr/>
        <p:txBody>
          <a:bodyPr/>
          <a:lstStyle>
            <a:lvl1pPr>
              <a:defRPr>
                <a:solidFill>
                  <a:schemeClr val="bg1"/>
                </a:solidFill>
              </a:defRPr>
            </a:lvl1pPr>
          </a:lstStyle>
          <a:p>
            <a:pPr>
              <a:defRPr/>
            </a:pPr>
            <a:fld id="{2D25CDF0-0CD4-4A27-B87D-6FB97910A67D}"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horz"/>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AD40C29E-44A9-4B8B-BF17-CDA431879228}"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1219200"/>
            <a:ext cx="1943100" cy="4876800"/>
          </a:xfrm>
        </p:spPr>
        <p:txBody>
          <a:bodyPr vert="eaVert"/>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a:off x="685800" y="1219200"/>
            <a:ext cx="5676900" cy="4876800"/>
          </a:xfrm>
        </p:spPr>
        <p:txBody>
          <a:bodyPr vert="eaVer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2526483-C53B-4E23-91BC-A7D50D00271A}"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1219200"/>
            <a:ext cx="7772400" cy="533400"/>
          </a:xfrm>
        </p:spPr>
        <p:txBody>
          <a:bodyPr/>
          <a:lstStyle/>
          <a:p>
            <a:r>
              <a:rPr lang="en-US" dirty="0" smtClean="0"/>
              <a:t>Click to edit Master title style</a:t>
            </a:r>
            <a:endParaRPr lang="en-US" dirty="0"/>
          </a:p>
        </p:txBody>
      </p:sp>
      <p:sp>
        <p:nvSpPr>
          <p:cNvPr id="3" name="Table Placeholder 2"/>
          <p:cNvSpPr>
            <a:spLocks noGrp="1"/>
          </p:cNvSpPr>
          <p:nvPr>
            <p:ph type="tbl" idx="1"/>
          </p:nvPr>
        </p:nvSpPr>
        <p:spPr>
          <a:xfrm>
            <a:off x="685800" y="1981200"/>
            <a:ext cx="7772400" cy="4114800"/>
          </a:xfrm>
        </p:spPr>
        <p:txBody>
          <a:bodyPr/>
          <a:lstStyle/>
          <a:p>
            <a:pPr lvl="0"/>
            <a:endParaRPr lang="en-US" noProof="0" smtClean="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514E9A6-A665-4A61-821F-EC60BB52E7FC}" type="slidenum">
              <a:rPr lang="en-US"/>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Chart" preserve="1">
  <p:cSld name="Title, Text and Chart">
    <p:spTree>
      <p:nvGrpSpPr>
        <p:cNvPr id="1" name=""/>
        <p:cNvGrpSpPr/>
        <p:nvPr/>
      </p:nvGrpSpPr>
      <p:grpSpPr>
        <a:xfrm>
          <a:off x="0" y="0"/>
          <a:ext cx="0" cy="0"/>
          <a:chOff x="0" y="0"/>
          <a:chExt cx="0" cy="0"/>
        </a:xfrm>
      </p:grpSpPr>
      <p:sp>
        <p:nvSpPr>
          <p:cNvPr id="2" name="Title 1"/>
          <p:cNvSpPr>
            <a:spLocks noGrp="1"/>
          </p:cNvSpPr>
          <p:nvPr>
            <p:ph type="title"/>
          </p:nvPr>
        </p:nvSpPr>
        <p:spPr>
          <a:xfrm>
            <a:off x="685800" y="1219200"/>
            <a:ext cx="7772400" cy="685800"/>
          </a:xfrm>
        </p:spPr>
        <p:txBody>
          <a:bodyPr/>
          <a:lstStyle/>
          <a:p>
            <a:r>
              <a:rPr lang="en-US" dirty="0" smtClean="0"/>
              <a:t>Click to edit Master title style</a:t>
            </a:r>
            <a:endParaRPr lang="en-US" dirty="0"/>
          </a:p>
        </p:txBody>
      </p:sp>
      <p:sp>
        <p:nvSpPr>
          <p:cNvPr id="3" name="Text Placeholder 2"/>
          <p:cNvSpPr>
            <a:spLocks noGrp="1"/>
          </p:cNvSpPr>
          <p:nvPr>
            <p:ph type="body" sz="half" idx="1"/>
          </p:nvPr>
        </p:nvSpPr>
        <p:spPr>
          <a:xfrm>
            <a:off x="685800" y="1981200"/>
            <a:ext cx="381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art Placeholder 3"/>
          <p:cNvSpPr>
            <a:spLocks noGrp="1"/>
          </p:cNvSpPr>
          <p:nvPr>
            <p:ph type="chart" sz="half" idx="2"/>
          </p:nvPr>
        </p:nvSpPr>
        <p:spPr>
          <a:xfrm>
            <a:off x="4648200" y="1981200"/>
            <a:ext cx="3810000" cy="4114800"/>
          </a:xfrm>
        </p:spPr>
        <p:txBody>
          <a:bodyPr/>
          <a:lstStyle/>
          <a:p>
            <a:pPr lvl="0"/>
            <a:endParaRPr lang="en-US" noProof="0" smtClean="0"/>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B493ADF-4546-4AF8-A0B3-5933AE5FF16D}"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2pPr>
              <a:defRPr>
                <a:solidFill>
                  <a:srgbClr val="3EBD86"/>
                </a:solidFill>
              </a:defRPr>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D4E85BD-960D-45B0-86F7-B293C5297D01}"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6514068-61CB-4236-91C2-08F6EFB0D855}"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05B8C2ED-50F8-4DFD-974A-D484B543110F}"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1219200"/>
            <a:ext cx="8229600" cy="609600"/>
          </a:xfrm>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981200"/>
            <a:ext cx="4040188" cy="6858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667000"/>
            <a:ext cx="4040188" cy="34591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5" y="1981200"/>
            <a:ext cx="4041775" cy="6858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645025" y="2667000"/>
            <a:ext cx="4041775" cy="34591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3696F84B-FC8C-437B-A99F-065ADF9AD2CB}"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058DFD37-25D7-44FE-A82E-6186244775E9}"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6ECB763A-28AB-44D8-92C5-FE7C5F148177}"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219200"/>
            <a:ext cx="3008313" cy="762000"/>
          </a:xfrm>
        </p:spPr>
        <p:txBody>
          <a:bodyPr anchor="b"/>
          <a:lstStyle>
            <a:lvl1pPr algn="l">
              <a:defRPr sz="2000" b="1"/>
            </a:lvl1pPr>
          </a:lstStyle>
          <a:p>
            <a:r>
              <a:rPr lang="en-US" dirty="0" smtClean="0"/>
              <a:t>Click to edit Master title style</a:t>
            </a:r>
            <a:endParaRPr lang="en-US" dirty="0"/>
          </a:p>
        </p:txBody>
      </p:sp>
      <p:sp>
        <p:nvSpPr>
          <p:cNvPr id="3" name="Content Placeholder 2"/>
          <p:cNvSpPr>
            <a:spLocks noGrp="1"/>
          </p:cNvSpPr>
          <p:nvPr>
            <p:ph idx="1"/>
          </p:nvPr>
        </p:nvSpPr>
        <p:spPr>
          <a:xfrm>
            <a:off x="3575050" y="1219200"/>
            <a:ext cx="5111750" cy="4906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0" y="1981200"/>
            <a:ext cx="3008313" cy="41449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5CC80E4A-0110-4735-A157-C765DAA44BC1}"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1219199"/>
            <a:ext cx="5486400" cy="35083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E032628A-27A7-481D-9739-D9672045CA1D}"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1219200"/>
            <a:ext cx="7772400" cy="533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400">
                <a:latin typeface="Helvetica" pitchFamily="-48" charset="0"/>
                <a:ea typeface="Geneva" pitchFamily="-48"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eaLnBrk="0" hangingPunct="0">
              <a:defRPr sz="1400">
                <a:latin typeface="Lucida Grande" pitchFamily="-48" charset="0"/>
                <a:ea typeface="Geneva" pitchFamily="-48"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400">
                <a:latin typeface="Helvetica" pitchFamily="-48" charset="0"/>
                <a:ea typeface="Geneva" pitchFamily="-48" charset="-128"/>
                <a:cs typeface="+mn-cs"/>
              </a:defRPr>
            </a:lvl1pPr>
          </a:lstStyle>
          <a:p>
            <a:pPr>
              <a:defRPr/>
            </a:pPr>
            <a:fld id="{9F604675-4DF6-4231-9D13-67DB64B96F8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1" r:id="rId2"/>
    <p:sldLayoutId id="2147483660" r:id="rId3"/>
    <p:sldLayoutId id="2147483659" r:id="rId4"/>
    <p:sldLayoutId id="2147483658" r:id="rId5"/>
    <p:sldLayoutId id="2147483657" r:id="rId6"/>
    <p:sldLayoutId id="2147483656" r:id="rId7"/>
    <p:sldLayoutId id="2147483655" r:id="rId8"/>
    <p:sldLayoutId id="2147483654" r:id="rId9"/>
    <p:sldLayoutId id="2147483653" r:id="rId10"/>
    <p:sldLayoutId id="2147483652" r:id="rId11"/>
    <p:sldLayoutId id="2147483651" r:id="rId12"/>
    <p:sldLayoutId id="2147483650" r:id="rId13"/>
  </p:sldLayoutIdLst>
  <p:txStyles>
    <p:titleStyle>
      <a:lvl1pPr algn="ctr" rtl="0" eaLnBrk="0" fontAlgn="base" hangingPunct="0">
        <a:spcBef>
          <a:spcPct val="0"/>
        </a:spcBef>
        <a:spcAft>
          <a:spcPct val="0"/>
        </a:spcAft>
        <a:defRPr sz="3600" b="1">
          <a:solidFill>
            <a:srgbClr val="800000"/>
          </a:solidFill>
          <a:latin typeface="Helvetica"/>
          <a:ea typeface="+mj-ea"/>
          <a:cs typeface="Helvetica"/>
        </a:defRPr>
      </a:lvl1pPr>
      <a:lvl2pPr algn="ctr" rtl="0" eaLnBrk="0" fontAlgn="base" hangingPunct="0">
        <a:spcBef>
          <a:spcPct val="0"/>
        </a:spcBef>
        <a:spcAft>
          <a:spcPct val="0"/>
        </a:spcAft>
        <a:defRPr sz="3600" b="1">
          <a:solidFill>
            <a:srgbClr val="800000"/>
          </a:solidFill>
          <a:latin typeface="Helvetica" pitchFamily="-80" charset="0"/>
          <a:ea typeface="Geneva" pitchFamily="-80" charset="-128"/>
          <a:cs typeface="Helvetica" pitchFamily="-48" charset="0"/>
        </a:defRPr>
      </a:lvl2pPr>
      <a:lvl3pPr algn="ctr" rtl="0" eaLnBrk="0" fontAlgn="base" hangingPunct="0">
        <a:spcBef>
          <a:spcPct val="0"/>
        </a:spcBef>
        <a:spcAft>
          <a:spcPct val="0"/>
        </a:spcAft>
        <a:defRPr sz="3600" b="1">
          <a:solidFill>
            <a:srgbClr val="800000"/>
          </a:solidFill>
          <a:latin typeface="Helvetica" pitchFamily="-80" charset="0"/>
          <a:ea typeface="Geneva" pitchFamily="-80" charset="-128"/>
          <a:cs typeface="Helvetica" pitchFamily="-48" charset="0"/>
        </a:defRPr>
      </a:lvl3pPr>
      <a:lvl4pPr algn="ctr" rtl="0" eaLnBrk="0" fontAlgn="base" hangingPunct="0">
        <a:spcBef>
          <a:spcPct val="0"/>
        </a:spcBef>
        <a:spcAft>
          <a:spcPct val="0"/>
        </a:spcAft>
        <a:defRPr sz="3600" b="1">
          <a:solidFill>
            <a:srgbClr val="800000"/>
          </a:solidFill>
          <a:latin typeface="Helvetica" pitchFamily="-80" charset="0"/>
          <a:ea typeface="Geneva" pitchFamily="-80" charset="-128"/>
          <a:cs typeface="Helvetica" pitchFamily="-48" charset="0"/>
        </a:defRPr>
      </a:lvl4pPr>
      <a:lvl5pPr algn="ctr" rtl="0" eaLnBrk="0" fontAlgn="base" hangingPunct="0">
        <a:spcBef>
          <a:spcPct val="0"/>
        </a:spcBef>
        <a:spcAft>
          <a:spcPct val="0"/>
        </a:spcAft>
        <a:defRPr sz="3600" b="1">
          <a:solidFill>
            <a:srgbClr val="800000"/>
          </a:solidFill>
          <a:latin typeface="Helvetica" pitchFamily="-80" charset="0"/>
          <a:ea typeface="Geneva" pitchFamily="-80" charset="-128"/>
          <a:cs typeface="Helvetica" pitchFamily="-48" charset="0"/>
        </a:defRPr>
      </a:lvl5pPr>
      <a:lvl6pPr marL="457200" algn="ctr" rtl="0" fontAlgn="base">
        <a:spcBef>
          <a:spcPct val="0"/>
        </a:spcBef>
        <a:spcAft>
          <a:spcPct val="0"/>
        </a:spcAft>
        <a:defRPr sz="3600">
          <a:solidFill>
            <a:srgbClr val="AC6A42"/>
          </a:solidFill>
          <a:latin typeface="B Helvetica Bold" pitchFamily="1" charset="0"/>
          <a:ea typeface="Geneva" pitchFamily="-80" charset="-128"/>
          <a:cs typeface="Geneva" pitchFamily="-80" charset="-128"/>
        </a:defRPr>
      </a:lvl6pPr>
      <a:lvl7pPr marL="914400" algn="ctr" rtl="0" fontAlgn="base">
        <a:spcBef>
          <a:spcPct val="0"/>
        </a:spcBef>
        <a:spcAft>
          <a:spcPct val="0"/>
        </a:spcAft>
        <a:defRPr sz="3600">
          <a:solidFill>
            <a:srgbClr val="AC6A42"/>
          </a:solidFill>
          <a:latin typeface="B Helvetica Bold" pitchFamily="1" charset="0"/>
          <a:ea typeface="Geneva" pitchFamily="-80" charset="-128"/>
          <a:cs typeface="Geneva" pitchFamily="-80" charset="-128"/>
        </a:defRPr>
      </a:lvl7pPr>
      <a:lvl8pPr marL="1371600" algn="ctr" rtl="0" fontAlgn="base">
        <a:spcBef>
          <a:spcPct val="0"/>
        </a:spcBef>
        <a:spcAft>
          <a:spcPct val="0"/>
        </a:spcAft>
        <a:defRPr sz="3600">
          <a:solidFill>
            <a:srgbClr val="AC6A42"/>
          </a:solidFill>
          <a:latin typeface="B Helvetica Bold" pitchFamily="1" charset="0"/>
          <a:ea typeface="Geneva" pitchFamily="-80" charset="-128"/>
          <a:cs typeface="Geneva" pitchFamily="-80" charset="-128"/>
        </a:defRPr>
      </a:lvl8pPr>
      <a:lvl9pPr marL="1828800" algn="ctr" rtl="0" fontAlgn="base">
        <a:spcBef>
          <a:spcPct val="0"/>
        </a:spcBef>
        <a:spcAft>
          <a:spcPct val="0"/>
        </a:spcAft>
        <a:defRPr sz="3600">
          <a:solidFill>
            <a:srgbClr val="AC6A42"/>
          </a:solidFill>
          <a:latin typeface="B Helvetica Bold" pitchFamily="1" charset="0"/>
          <a:ea typeface="Geneva" pitchFamily="-80" charset="-128"/>
          <a:cs typeface="Geneva" pitchFamily="-80" charset="-128"/>
        </a:defRPr>
      </a:lvl9pPr>
    </p:titleStyle>
    <p:bodyStyle>
      <a:lvl1pPr marL="342900" indent="-342900" algn="l" rtl="0" eaLnBrk="0" fontAlgn="base" hangingPunct="0">
        <a:spcBef>
          <a:spcPct val="20000"/>
        </a:spcBef>
        <a:spcAft>
          <a:spcPct val="0"/>
        </a:spcAft>
        <a:buChar char="&gt;"/>
        <a:defRPr sz="3200">
          <a:solidFill>
            <a:srgbClr val="1862B2"/>
          </a:solidFill>
          <a:latin typeface="+mn-lt"/>
          <a:ea typeface="+mn-ea"/>
          <a:cs typeface="+mn-cs"/>
        </a:defRPr>
      </a:lvl1pPr>
      <a:lvl2pPr marL="742950" indent="-285750" algn="l" rtl="0" eaLnBrk="0" fontAlgn="base" hangingPunct="0">
        <a:spcBef>
          <a:spcPct val="20000"/>
        </a:spcBef>
        <a:spcAft>
          <a:spcPct val="0"/>
        </a:spcAft>
        <a:buFont typeface="Lucida Grande"/>
        <a:buChar char="•"/>
        <a:defRPr sz="2800">
          <a:solidFill>
            <a:srgbClr val="3EBD86"/>
          </a:solidFill>
          <a:latin typeface="+mn-lt"/>
          <a:ea typeface="+mn-ea"/>
          <a:cs typeface="Geneva"/>
        </a:defRPr>
      </a:lvl2pPr>
      <a:lvl3pPr marL="1085850" indent="-228600" algn="l" rtl="0" eaLnBrk="0" fontAlgn="base" hangingPunct="0">
        <a:spcBef>
          <a:spcPct val="20000"/>
        </a:spcBef>
        <a:spcAft>
          <a:spcPct val="0"/>
        </a:spcAft>
        <a:buChar char="&gt;"/>
        <a:defRPr sz="2400">
          <a:solidFill>
            <a:schemeClr val="tx1"/>
          </a:solidFill>
          <a:latin typeface="+mn-lt"/>
          <a:ea typeface="+mn-ea"/>
          <a:cs typeface="Geneva"/>
        </a:defRPr>
      </a:lvl3pPr>
      <a:lvl4pPr marL="1428750" indent="-228600" algn="l" rtl="0" eaLnBrk="0" fontAlgn="base" hangingPunct="0">
        <a:spcBef>
          <a:spcPct val="20000"/>
        </a:spcBef>
        <a:spcAft>
          <a:spcPct val="0"/>
        </a:spcAft>
        <a:buChar char="–"/>
        <a:defRPr sz="2000">
          <a:solidFill>
            <a:schemeClr val="tx1"/>
          </a:solidFill>
          <a:latin typeface="+mn-lt"/>
          <a:ea typeface="+mn-ea"/>
          <a:cs typeface="Geneva"/>
        </a:defRPr>
      </a:lvl4pPr>
      <a:lvl5pPr marL="1771650" indent="-228600" algn="l" rtl="0" eaLnBrk="0" fontAlgn="base" hangingPunct="0">
        <a:spcBef>
          <a:spcPct val="20000"/>
        </a:spcBef>
        <a:spcAft>
          <a:spcPct val="0"/>
        </a:spcAft>
        <a:buChar char="»"/>
        <a:defRPr sz="2000">
          <a:solidFill>
            <a:schemeClr val="tx1"/>
          </a:solidFill>
          <a:latin typeface="+mn-lt"/>
          <a:ea typeface="+mn-ea"/>
          <a:cs typeface="Geneva"/>
        </a:defRPr>
      </a:lvl5pPr>
      <a:lvl6pPr marL="2228850" indent="-228600" algn="l" rtl="0" fontAlgn="base">
        <a:spcBef>
          <a:spcPct val="20000"/>
        </a:spcBef>
        <a:spcAft>
          <a:spcPct val="0"/>
        </a:spcAft>
        <a:buChar char="»"/>
        <a:defRPr sz="2000">
          <a:solidFill>
            <a:schemeClr val="tx1"/>
          </a:solidFill>
          <a:latin typeface="+mn-lt"/>
          <a:ea typeface="+mn-ea"/>
        </a:defRPr>
      </a:lvl6pPr>
      <a:lvl7pPr marL="2686050" indent="-228600" algn="l" rtl="0" fontAlgn="base">
        <a:spcBef>
          <a:spcPct val="20000"/>
        </a:spcBef>
        <a:spcAft>
          <a:spcPct val="0"/>
        </a:spcAft>
        <a:buChar char="»"/>
        <a:defRPr sz="2000">
          <a:solidFill>
            <a:schemeClr val="tx1"/>
          </a:solidFill>
          <a:latin typeface="+mn-lt"/>
          <a:ea typeface="+mn-ea"/>
        </a:defRPr>
      </a:lvl7pPr>
      <a:lvl8pPr marL="3143250" indent="-228600" algn="l" rtl="0" fontAlgn="base">
        <a:spcBef>
          <a:spcPct val="20000"/>
        </a:spcBef>
        <a:spcAft>
          <a:spcPct val="0"/>
        </a:spcAft>
        <a:buChar char="»"/>
        <a:defRPr sz="2000">
          <a:solidFill>
            <a:schemeClr val="tx1"/>
          </a:solidFill>
          <a:latin typeface="+mn-lt"/>
          <a:ea typeface="+mn-ea"/>
        </a:defRPr>
      </a:lvl8pPr>
      <a:lvl9pPr marL="360045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Grp="1" noChangeArrowheads="1"/>
          </p:cNvSpPr>
          <p:nvPr>
            <p:ph type="ctrTitle"/>
          </p:nvPr>
        </p:nvSpPr>
        <p:spPr>
          <a:xfrm>
            <a:off x="4191000" y="2286000"/>
            <a:ext cx="4572000" cy="1143000"/>
          </a:xfrm>
        </p:spPr>
        <p:txBody>
          <a:bodyPr/>
          <a:lstStyle/>
          <a:p>
            <a:pPr eaLnBrk="1" hangingPunct="1"/>
            <a:r>
              <a:rPr lang="en-US" smtClean="0"/>
              <a:t>Hypothesis Testing with </a:t>
            </a:r>
            <a:r>
              <a:rPr lang="en-US" i="1" smtClean="0"/>
              <a:t>z</a:t>
            </a:r>
            <a:r>
              <a:rPr lang="en-US" smtClean="0"/>
              <a:t> Tests</a:t>
            </a:r>
          </a:p>
        </p:txBody>
      </p:sp>
      <p:sp>
        <p:nvSpPr>
          <p:cNvPr id="16386" name="Rectangle 3"/>
          <p:cNvSpPr>
            <a:spLocks noGrp="1" noChangeArrowheads="1"/>
          </p:cNvSpPr>
          <p:nvPr>
            <p:ph type="subTitle" idx="1"/>
          </p:nvPr>
        </p:nvSpPr>
        <p:spPr>
          <a:xfrm>
            <a:off x="3657600" y="3886200"/>
            <a:ext cx="5486400" cy="1752600"/>
          </a:xfrm>
        </p:spPr>
        <p:txBody>
          <a:bodyPr/>
          <a:lstStyle/>
          <a:p>
            <a:pPr eaLnBrk="1" hangingPunct="1"/>
            <a:r>
              <a:rPr lang="en-US" smtClean="0"/>
              <a:t>Chapter 7</a:t>
            </a:r>
          </a:p>
        </p:txBody>
      </p:sp>
      <p:pic>
        <p:nvPicPr>
          <p:cNvPr id="16389" name="Picture 5" descr="nolan2e comp"/>
          <p:cNvPicPr>
            <a:picLocks noChangeAspect="1" noChangeArrowheads="1"/>
          </p:cNvPicPr>
          <p:nvPr/>
        </p:nvPicPr>
        <p:blipFill>
          <a:blip r:embed="rId3"/>
          <a:srcRect/>
          <a:stretch>
            <a:fillRect/>
          </a:stretch>
        </p:blipFill>
        <p:spPr bwMode="auto">
          <a:xfrm>
            <a:off x="457200" y="2438400"/>
            <a:ext cx="3263900" cy="4114800"/>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 Example</a:t>
            </a:r>
            <a:endParaRPr lang="en-US" dirty="0"/>
          </a:p>
        </p:txBody>
      </p:sp>
      <p:sp>
        <p:nvSpPr>
          <p:cNvPr id="3" name="Content Placeholder 2"/>
          <p:cNvSpPr>
            <a:spLocks noGrp="1"/>
          </p:cNvSpPr>
          <p:nvPr>
            <p:ph idx="1"/>
          </p:nvPr>
        </p:nvSpPr>
        <p:spPr/>
        <p:txBody>
          <a:bodyPr/>
          <a:lstStyle/>
          <a:p>
            <a:r>
              <a:rPr lang="en-US" dirty="0" smtClean="0"/>
              <a:t>What is the percentage of scores:</a:t>
            </a:r>
          </a:p>
          <a:p>
            <a:pPr lvl="1"/>
            <a:r>
              <a:rPr lang="en-US" dirty="0" smtClean="0"/>
              <a:t>Above Baylor’s average score?</a:t>
            </a:r>
          </a:p>
          <a:p>
            <a:pPr lvl="1"/>
            <a:r>
              <a:rPr lang="en-US" dirty="0" smtClean="0"/>
              <a:t>Below Baylor’s average score?</a:t>
            </a:r>
            <a:endParaRPr lang="en-US" dirty="0"/>
          </a:p>
        </p:txBody>
      </p:sp>
    </p:spTree>
    <p:extLst>
      <p:ext uri="{BB962C8B-B14F-4D97-AF65-F5344CB8AC3E}">
        <p14:creationId xmlns:p14="http://schemas.microsoft.com/office/powerpoint/2010/main" val="2873430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 now what?</a:t>
            </a:r>
            <a:endParaRPr lang="en-US" dirty="0"/>
          </a:p>
        </p:txBody>
      </p:sp>
      <p:sp>
        <p:nvSpPr>
          <p:cNvPr id="3" name="Content Placeholder 2"/>
          <p:cNvSpPr>
            <a:spLocks noGrp="1"/>
          </p:cNvSpPr>
          <p:nvPr>
            <p:ph idx="1"/>
          </p:nvPr>
        </p:nvSpPr>
        <p:spPr/>
        <p:txBody>
          <a:bodyPr/>
          <a:lstStyle/>
          <a:p>
            <a:r>
              <a:rPr lang="en-US" dirty="0" smtClean="0"/>
              <a:t>Now we have all the background ideas for hypothesis testing:</a:t>
            </a:r>
          </a:p>
          <a:p>
            <a:pPr lvl="1"/>
            <a:r>
              <a:rPr lang="en-US" dirty="0" smtClean="0"/>
              <a:t>Hypotheses (null versus research, levels, groups, variables, etc.)</a:t>
            </a:r>
          </a:p>
          <a:p>
            <a:pPr lvl="1"/>
            <a:r>
              <a:rPr lang="en-US" dirty="0" smtClean="0"/>
              <a:t>Distributions (how to compare scores, z distribution)</a:t>
            </a:r>
          </a:p>
          <a:p>
            <a:pPr lvl="1"/>
            <a:r>
              <a:rPr lang="en-US" dirty="0" smtClean="0"/>
              <a:t>P-values (percentages)</a:t>
            </a:r>
          </a:p>
          <a:p>
            <a:pPr lvl="1"/>
            <a:r>
              <a:rPr lang="en-US" dirty="0" smtClean="0"/>
              <a:t>Decisions (reject, fail to reject null)</a:t>
            </a:r>
          </a:p>
          <a:p>
            <a:r>
              <a:rPr lang="en-US" dirty="0" smtClean="0"/>
              <a:t>How do we bring all that together?</a:t>
            </a:r>
            <a:endParaRPr lang="en-US" dirty="0"/>
          </a:p>
        </p:txBody>
      </p:sp>
    </p:spTree>
    <p:extLst>
      <p:ext uri="{BB962C8B-B14F-4D97-AF65-F5344CB8AC3E}">
        <p14:creationId xmlns:p14="http://schemas.microsoft.com/office/powerpoint/2010/main" val="2843439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ChangeArrowheads="1"/>
          </p:cNvSpPr>
          <p:nvPr>
            <p:ph type="title"/>
          </p:nvPr>
        </p:nvSpPr>
        <p:spPr>
          <a:xfrm>
            <a:off x="1219200" y="609600"/>
            <a:ext cx="7772400" cy="685800"/>
          </a:xfrm>
        </p:spPr>
        <p:txBody>
          <a:bodyPr/>
          <a:lstStyle/>
          <a:p>
            <a:pPr eaLnBrk="1" hangingPunct="1"/>
            <a:r>
              <a:rPr lang="en-US" sz="3200" smtClean="0"/>
              <a:t>The Assumptions and the Steps of Hypothesis Testing</a:t>
            </a:r>
          </a:p>
        </p:txBody>
      </p:sp>
      <p:sp>
        <p:nvSpPr>
          <p:cNvPr id="46082" name="Rectangle 3"/>
          <p:cNvSpPr>
            <a:spLocks noGrp="1" noChangeArrowheads="1"/>
          </p:cNvSpPr>
          <p:nvPr>
            <p:ph type="body" idx="1"/>
          </p:nvPr>
        </p:nvSpPr>
        <p:spPr>
          <a:xfrm>
            <a:off x="685800" y="2133600"/>
            <a:ext cx="7772400" cy="4114800"/>
          </a:xfrm>
        </p:spPr>
        <p:txBody>
          <a:bodyPr/>
          <a:lstStyle/>
          <a:p>
            <a:pPr eaLnBrk="1" hangingPunct="1"/>
            <a:r>
              <a:rPr lang="en-US" dirty="0" smtClean="0">
                <a:solidFill>
                  <a:schemeClr val="tx1"/>
                </a:solidFill>
              </a:rPr>
              <a:t>Requirements to conduct analyses</a:t>
            </a:r>
          </a:p>
          <a:p>
            <a:pPr eaLnBrk="1" hangingPunct="1"/>
            <a:endParaRPr lang="en-US" dirty="0" smtClean="0">
              <a:solidFill>
                <a:schemeClr val="tx1"/>
              </a:solidFill>
            </a:endParaRPr>
          </a:p>
          <a:p>
            <a:pPr lvl="1" eaLnBrk="1" hangingPunct="1"/>
            <a:r>
              <a:rPr lang="en-US" dirty="0" smtClean="0"/>
              <a:t>Assumption: characteristic about a population that we are sampling necessary for accurate </a:t>
            </a:r>
            <a:r>
              <a:rPr lang="en-US" dirty="0" smtClean="0"/>
              <a:t>inferences</a:t>
            </a:r>
          </a:p>
          <a:p>
            <a:pPr lvl="1" eaLnBrk="1" hangingPunct="1"/>
            <a:r>
              <a:rPr lang="en-US" dirty="0" smtClean="0"/>
              <a:t>In English: the things that have to be in place for your results to mean what you think they mean</a:t>
            </a:r>
            <a:endParaRPr lang="en-US" dirty="0" smtClean="0"/>
          </a:p>
        </p:txBody>
      </p:sp>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Title 1"/>
          <p:cNvSpPr>
            <a:spLocks noGrp="1"/>
          </p:cNvSpPr>
          <p:nvPr>
            <p:ph type="title"/>
          </p:nvPr>
        </p:nvSpPr>
        <p:spPr>
          <a:xfrm>
            <a:off x="1143000" y="609600"/>
            <a:ext cx="7391400" cy="533400"/>
          </a:xfrm>
        </p:spPr>
        <p:txBody>
          <a:bodyPr/>
          <a:lstStyle/>
          <a:p>
            <a:r>
              <a:rPr lang="en-US" smtClean="0"/>
              <a:t>Parametric v. Nonparametric Tests</a:t>
            </a:r>
          </a:p>
        </p:txBody>
      </p:sp>
      <p:sp>
        <p:nvSpPr>
          <p:cNvPr id="48130" name="Content Placeholder 2"/>
          <p:cNvSpPr>
            <a:spLocks noGrp="1"/>
          </p:cNvSpPr>
          <p:nvPr>
            <p:ph idx="1"/>
          </p:nvPr>
        </p:nvSpPr>
        <p:spPr>
          <a:xfrm>
            <a:off x="685800" y="2133600"/>
            <a:ext cx="8153400" cy="4114800"/>
          </a:xfrm>
        </p:spPr>
        <p:txBody>
          <a:bodyPr/>
          <a:lstStyle/>
          <a:p>
            <a:pPr eaLnBrk="1" hangingPunct="1"/>
            <a:r>
              <a:rPr lang="en-US" smtClean="0"/>
              <a:t>Parametric tests: inferential statistical test based on assumptions about a population</a:t>
            </a:r>
          </a:p>
          <a:p>
            <a:pPr eaLnBrk="1" hangingPunct="1"/>
            <a:endParaRPr lang="en-US" smtClean="0"/>
          </a:p>
          <a:p>
            <a:pPr eaLnBrk="1" hangingPunct="1"/>
            <a:r>
              <a:rPr lang="en-US" smtClean="0"/>
              <a:t>Nonparametric tests: inferential statistical test not based on assumptions about the population</a:t>
            </a:r>
          </a:p>
        </p:txBody>
      </p:sp>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Assumptions</a:t>
            </a:r>
            <a:endParaRPr lang="en-US" dirty="0"/>
          </a:p>
        </p:txBody>
      </p:sp>
      <p:sp>
        <p:nvSpPr>
          <p:cNvPr id="3" name="Content Placeholder 2"/>
          <p:cNvSpPr>
            <a:spLocks noGrp="1"/>
          </p:cNvSpPr>
          <p:nvPr>
            <p:ph idx="1"/>
          </p:nvPr>
        </p:nvSpPr>
        <p:spPr/>
        <p:txBody>
          <a:bodyPr/>
          <a:lstStyle/>
          <a:p>
            <a:r>
              <a:rPr lang="en-US" dirty="0" smtClean="0"/>
              <a:t>Most statisticians use parametric tests (that’s z, t, ANOVA, regression, basically this whole class).</a:t>
            </a:r>
          </a:p>
          <a:p>
            <a:r>
              <a:rPr lang="en-US" dirty="0" smtClean="0"/>
              <a:t>Three assumptions (for now!)</a:t>
            </a:r>
            <a:endParaRPr lang="en-US" dirty="0"/>
          </a:p>
        </p:txBody>
      </p:sp>
    </p:spTree>
    <p:extLst>
      <p:ext uri="{BB962C8B-B14F-4D97-AF65-F5344CB8AC3E}">
        <p14:creationId xmlns:p14="http://schemas.microsoft.com/office/powerpoint/2010/main" val="6082443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Assumptions</a:t>
            </a:r>
            <a:endParaRPr lang="en-US" dirty="0"/>
          </a:p>
        </p:txBody>
      </p:sp>
      <p:sp>
        <p:nvSpPr>
          <p:cNvPr id="3" name="Content Placeholder 2"/>
          <p:cNvSpPr>
            <a:spLocks noGrp="1"/>
          </p:cNvSpPr>
          <p:nvPr>
            <p:ph idx="1"/>
          </p:nvPr>
        </p:nvSpPr>
        <p:spPr/>
        <p:txBody>
          <a:bodyPr/>
          <a:lstStyle/>
          <a:p>
            <a:r>
              <a:rPr lang="en-US" dirty="0" smtClean="0"/>
              <a:t>Dependent variable is at least a scale variable</a:t>
            </a:r>
          </a:p>
          <a:p>
            <a:pPr lvl="1"/>
            <a:r>
              <a:rPr lang="en-US" dirty="0" smtClean="0"/>
              <a:t>Can you break it?</a:t>
            </a:r>
          </a:p>
          <a:p>
            <a:pPr lvl="1"/>
            <a:r>
              <a:rPr lang="en-US" dirty="0" smtClean="0"/>
              <a:t>…interval options are tricky, but definitely not nominal or ordina</a:t>
            </a:r>
            <a:r>
              <a:rPr lang="en-US" dirty="0"/>
              <a:t>l</a:t>
            </a:r>
            <a:endParaRPr lang="en-US" dirty="0" smtClean="0"/>
          </a:p>
        </p:txBody>
      </p:sp>
    </p:spTree>
    <p:extLst>
      <p:ext uri="{BB962C8B-B14F-4D97-AF65-F5344CB8AC3E}">
        <p14:creationId xmlns:p14="http://schemas.microsoft.com/office/powerpoint/2010/main" val="2221392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Assumptions</a:t>
            </a:r>
            <a:endParaRPr lang="en-US" dirty="0"/>
          </a:p>
        </p:txBody>
      </p:sp>
      <p:sp>
        <p:nvSpPr>
          <p:cNvPr id="3" name="Content Placeholder 2"/>
          <p:cNvSpPr>
            <a:spLocks noGrp="1"/>
          </p:cNvSpPr>
          <p:nvPr>
            <p:ph idx="1"/>
          </p:nvPr>
        </p:nvSpPr>
        <p:spPr/>
        <p:txBody>
          <a:bodyPr/>
          <a:lstStyle/>
          <a:p>
            <a:r>
              <a:rPr lang="en-US" dirty="0" smtClean="0"/>
              <a:t>Random selection of participants</a:t>
            </a:r>
          </a:p>
          <a:p>
            <a:pPr lvl="1"/>
            <a:r>
              <a:rPr lang="en-US" dirty="0" smtClean="0"/>
              <a:t>Eek!</a:t>
            </a:r>
          </a:p>
          <a:p>
            <a:pPr lvl="1"/>
            <a:r>
              <a:rPr lang="en-US" dirty="0" smtClean="0"/>
              <a:t>Can you break it?</a:t>
            </a:r>
          </a:p>
          <a:p>
            <a:pPr lvl="1"/>
            <a:r>
              <a:rPr lang="en-US" dirty="0" smtClean="0"/>
              <a:t>Yes, using random assignment and careful generalization.</a:t>
            </a:r>
          </a:p>
          <a:p>
            <a:pPr lvl="2"/>
            <a:endParaRPr lang="en-US" dirty="0"/>
          </a:p>
        </p:txBody>
      </p:sp>
    </p:spTree>
    <p:extLst>
      <p:ext uri="{BB962C8B-B14F-4D97-AF65-F5344CB8AC3E}">
        <p14:creationId xmlns:p14="http://schemas.microsoft.com/office/powerpoint/2010/main" val="3834260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Assumptions</a:t>
            </a:r>
            <a:endParaRPr lang="en-US" dirty="0"/>
          </a:p>
        </p:txBody>
      </p:sp>
      <p:sp>
        <p:nvSpPr>
          <p:cNvPr id="3" name="Content Placeholder 2"/>
          <p:cNvSpPr>
            <a:spLocks noGrp="1"/>
          </p:cNvSpPr>
          <p:nvPr>
            <p:ph idx="1"/>
          </p:nvPr>
        </p:nvSpPr>
        <p:spPr/>
        <p:txBody>
          <a:bodyPr/>
          <a:lstStyle/>
          <a:p>
            <a:r>
              <a:rPr lang="en-US" dirty="0" smtClean="0"/>
              <a:t>Population or sampling distribution are normal (Normality assumption).</a:t>
            </a:r>
          </a:p>
          <a:p>
            <a:pPr lvl="1"/>
            <a:r>
              <a:rPr lang="en-US" dirty="0" smtClean="0"/>
              <a:t>Can you break it?</a:t>
            </a:r>
          </a:p>
          <a:p>
            <a:pPr lvl="1"/>
            <a:r>
              <a:rPr lang="en-US" dirty="0" smtClean="0"/>
              <a:t>Yes with the magic number N = 30.</a:t>
            </a:r>
            <a:endParaRPr lang="en-US" dirty="0"/>
          </a:p>
        </p:txBody>
      </p:sp>
    </p:spTree>
    <p:extLst>
      <p:ext uri="{BB962C8B-B14F-4D97-AF65-F5344CB8AC3E}">
        <p14:creationId xmlns:p14="http://schemas.microsoft.com/office/powerpoint/2010/main" val="1899219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Assumptions</a:t>
            </a:r>
            <a:endParaRPr lang="en-US" dirty="0"/>
          </a:p>
        </p:txBody>
      </p:sp>
      <p:sp>
        <p:nvSpPr>
          <p:cNvPr id="3" name="Content Placeholder 2"/>
          <p:cNvSpPr>
            <a:spLocks noGrp="1"/>
          </p:cNvSpPr>
          <p:nvPr>
            <p:ph idx="1"/>
          </p:nvPr>
        </p:nvSpPr>
        <p:spPr/>
        <p:txBody>
          <a:bodyPr/>
          <a:lstStyle/>
          <a:p>
            <a:r>
              <a:rPr lang="en-US" dirty="0" smtClean="0"/>
              <a:t>So we can break all the rules?</a:t>
            </a:r>
          </a:p>
          <a:p>
            <a:r>
              <a:rPr lang="en-US" dirty="0" smtClean="0"/>
              <a:t>Robust tests = hypothesis testing that gives you fairly accurate results even though the assumptions may not be quite met.</a:t>
            </a:r>
            <a:endParaRPr lang="en-US" dirty="0"/>
          </a:p>
        </p:txBody>
      </p:sp>
    </p:spTree>
    <p:extLst>
      <p:ext uri="{BB962C8B-B14F-4D97-AF65-F5344CB8AC3E}">
        <p14:creationId xmlns:p14="http://schemas.microsoft.com/office/powerpoint/2010/main" val="13717918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Steps</a:t>
            </a:r>
            <a:endParaRPr lang="en-US" dirty="0"/>
          </a:p>
        </p:txBody>
      </p:sp>
      <p:sp>
        <p:nvSpPr>
          <p:cNvPr id="3" name="Content Placeholder 2"/>
          <p:cNvSpPr>
            <a:spLocks noGrp="1"/>
          </p:cNvSpPr>
          <p:nvPr>
            <p:ph idx="1"/>
          </p:nvPr>
        </p:nvSpPr>
        <p:spPr/>
        <p:txBody>
          <a:bodyPr/>
          <a:lstStyle/>
          <a:p>
            <a:r>
              <a:rPr lang="en-US" dirty="0" smtClean="0"/>
              <a:t>Step 1. Identify:</a:t>
            </a:r>
          </a:p>
          <a:p>
            <a:pPr lvl="1"/>
            <a:r>
              <a:rPr lang="en-US" dirty="0" smtClean="0"/>
              <a:t>Population(s)</a:t>
            </a:r>
          </a:p>
          <a:p>
            <a:pPr lvl="1"/>
            <a:r>
              <a:rPr lang="en-US" dirty="0" smtClean="0"/>
              <a:t>Comparison distribution</a:t>
            </a:r>
          </a:p>
          <a:p>
            <a:pPr lvl="1"/>
            <a:r>
              <a:rPr lang="en-US" dirty="0" smtClean="0"/>
              <a:t>Assumptions</a:t>
            </a:r>
            <a:endParaRPr lang="en-US" dirty="0"/>
          </a:p>
        </p:txBody>
      </p:sp>
    </p:spTree>
    <p:extLst>
      <p:ext uri="{BB962C8B-B14F-4D97-AF65-F5344CB8AC3E}">
        <p14:creationId xmlns:p14="http://schemas.microsoft.com/office/powerpoint/2010/main" val="3170894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Beginning C7</a:t>
            </a:r>
            <a:endParaRPr lang="en-US" dirty="0"/>
          </a:p>
        </p:txBody>
      </p:sp>
      <p:sp>
        <p:nvSpPr>
          <p:cNvPr id="3" name="Content Placeholder 2"/>
          <p:cNvSpPr>
            <a:spLocks noGrp="1"/>
          </p:cNvSpPr>
          <p:nvPr>
            <p:ph idx="1"/>
          </p:nvPr>
        </p:nvSpPr>
        <p:spPr/>
        <p:txBody>
          <a:bodyPr/>
          <a:lstStyle/>
          <a:p>
            <a:r>
              <a:rPr lang="en-US" dirty="0" smtClean="0"/>
              <a:t>This section should be a review because we did a lot of these examples in class for chapter 6. </a:t>
            </a:r>
            <a:endParaRPr lang="en-US" dirty="0"/>
          </a:p>
          <a:p>
            <a:r>
              <a:rPr lang="en-US" dirty="0" smtClean="0"/>
              <a:t>Go back here if you want to view more examples of problems.</a:t>
            </a:r>
            <a:endParaRPr lang="en-US" dirty="0"/>
          </a:p>
        </p:txBody>
      </p:sp>
    </p:spTree>
    <p:extLst>
      <p:ext uri="{BB962C8B-B14F-4D97-AF65-F5344CB8AC3E}">
        <p14:creationId xmlns:p14="http://schemas.microsoft.com/office/powerpoint/2010/main" val="17851554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Steps</a:t>
            </a:r>
            <a:endParaRPr lang="en-US" dirty="0"/>
          </a:p>
        </p:txBody>
      </p:sp>
      <p:sp>
        <p:nvSpPr>
          <p:cNvPr id="3" name="Content Placeholder 2"/>
          <p:cNvSpPr>
            <a:spLocks noGrp="1"/>
          </p:cNvSpPr>
          <p:nvPr>
            <p:ph idx="1"/>
          </p:nvPr>
        </p:nvSpPr>
        <p:spPr/>
        <p:txBody>
          <a:bodyPr/>
          <a:lstStyle/>
          <a:p>
            <a:r>
              <a:rPr lang="en-US" dirty="0" smtClean="0"/>
              <a:t>Step 2. State the null and research hypotheses.</a:t>
            </a:r>
          </a:p>
          <a:p>
            <a:pPr lvl="1"/>
            <a:r>
              <a:rPr lang="en-US" dirty="0" smtClean="0"/>
              <a:t>Sentences are great, but using the following format will help you:</a:t>
            </a:r>
          </a:p>
          <a:p>
            <a:pPr lvl="2"/>
            <a:r>
              <a:rPr lang="en-US" dirty="0" smtClean="0"/>
              <a:t>Null: sample = population</a:t>
            </a:r>
          </a:p>
          <a:p>
            <a:pPr lvl="2"/>
            <a:r>
              <a:rPr lang="en-US" dirty="0" smtClean="0"/>
              <a:t>Res: sample /= population</a:t>
            </a:r>
          </a:p>
          <a:p>
            <a:pPr lvl="2"/>
            <a:r>
              <a:rPr lang="en-US" dirty="0" smtClean="0"/>
              <a:t>(two other options coming up!)</a:t>
            </a:r>
            <a:endParaRPr lang="en-US" dirty="0"/>
          </a:p>
        </p:txBody>
      </p:sp>
    </p:spTree>
    <p:extLst>
      <p:ext uri="{BB962C8B-B14F-4D97-AF65-F5344CB8AC3E}">
        <p14:creationId xmlns:p14="http://schemas.microsoft.com/office/powerpoint/2010/main" val="3765601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Steps</a:t>
            </a:r>
            <a:endParaRPr lang="en-US" dirty="0"/>
          </a:p>
        </p:txBody>
      </p:sp>
      <p:sp>
        <p:nvSpPr>
          <p:cNvPr id="3" name="Content Placeholder 2"/>
          <p:cNvSpPr>
            <a:spLocks noGrp="1"/>
          </p:cNvSpPr>
          <p:nvPr>
            <p:ph idx="1"/>
          </p:nvPr>
        </p:nvSpPr>
        <p:spPr/>
        <p:txBody>
          <a:bodyPr/>
          <a:lstStyle/>
          <a:p>
            <a:r>
              <a:rPr lang="en-US" dirty="0" smtClean="0"/>
              <a:t>Step 3. Determine the characteristics of the comparison distribution.</a:t>
            </a:r>
          </a:p>
          <a:p>
            <a:pPr lvl="1"/>
            <a:r>
              <a:rPr lang="en-US" dirty="0" smtClean="0"/>
              <a:t>What?  Write down the numbers/symbols that describe step 1 and 2.</a:t>
            </a:r>
          </a:p>
          <a:p>
            <a:pPr lvl="1"/>
            <a:r>
              <a:rPr lang="en-US" dirty="0" smtClean="0"/>
              <a:t>See layout thing </a:t>
            </a:r>
            <a:r>
              <a:rPr lang="en-US" dirty="0" err="1" smtClean="0"/>
              <a:t>erin</a:t>
            </a:r>
            <a:r>
              <a:rPr lang="en-US" dirty="0" smtClean="0"/>
              <a:t> suggests.</a:t>
            </a:r>
            <a:endParaRPr lang="en-US" dirty="0"/>
          </a:p>
        </p:txBody>
      </p:sp>
    </p:spTree>
    <p:extLst>
      <p:ext uri="{BB962C8B-B14F-4D97-AF65-F5344CB8AC3E}">
        <p14:creationId xmlns:p14="http://schemas.microsoft.com/office/powerpoint/2010/main" val="37656017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Steps</a:t>
            </a:r>
            <a:endParaRPr lang="en-US" dirty="0"/>
          </a:p>
        </p:txBody>
      </p:sp>
      <p:sp>
        <p:nvSpPr>
          <p:cNvPr id="3" name="Content Placeholder 2"/>
          <p:cNvSpPr>
            <a:spLocks noGrp="1"/>
          </p:cNvSpPr>
          <p:nvPr>
            <p:ph idx="1"/>
          </p:nvPr>
        </p:nvSpPr>
        <p:spPr/>
        <p:txBody>
          <a:bodyPr/>
          <a:lstStyle/>
          <a:p>
            <a:r>
              <a:rPr lang="en-US" dirty="0" smtClean="0"/>
              <a:t>Step 4. Determine critical values, cut off scores.</a:t>
            </a:r>
          </a:p>
          <a:p>
            <a:pPr lvl="1"/>
            <a:r>
              <a:rPr lang="en-US" dirty="0" smtClean="0"/>
              <a:t>Cut off scores (aka critical values) – scores beyond which we would reject the null hypothesis.</a:t>
            </a:r>
          </a:p>
          <a:p>
            <a:pPr lvl="1"/>
            <a:r>
              <a:rPr lang="en-US" dirty="0" smtClean="0"/>
              <a:t>Critical region – area of the distribution (tails) where we would reject the null hypothesis.</a:t>
            </a:r>
            <a:endParaRPr lang="en-US" dirty="0"/>
          </a:p>
        </p:txBody>
      </p:sp>
    </p:spTree>
    <p:extLst>
      <p:ext uri="{BB962C8B-B14F-4D97-AF65-F5344CB8AC3E}">
        <p14:creationId xmlns:p14="http://schemas.microsoft.com/office/powerpoint/2010/main" val="37656017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Steps</a:t>
            </a:r>
            <a:endParaRPr lang="en-US" dirty="0"/>
          </a:p>
        </p:txBody>
      </p:sp>
      <p:sp>
        <p:nvSpPr>
          <p:cNvPr id="3" name="Content Placeholder 2"/>
          <p:cNvSpPr>
            <a:spLocks noGrp="1"/>
          </p:cNvSpPr>
          <p:nvPr>
            <p:ph idx="1"/>
          </p:nvPr>
        </p:nvSpPr>
        <p:spPr/>
        <p:txBody>
          <a:bodyPr/>
          <a:lstStyle/>
          <a:p>
            <a:r>
              <a:rPr lang="en-US" dirty="0" smtClean="0"/>
              <a:t>Step 4 – continued.</a:t>
            </a:r>
          </a:p>
          <a:p>
            <a:pPr lvl="1"/>
            <a:r>
              <a:rPr lang="en-US" dirty="0" smtClean="0"/>
              <a:t>Usually we use 5% or 1% (so you might see </a:t>
            </a:r>
            <a:r>
              <a:rPr lang="en-US" i="1" dirty="0" smtClean="0"/>
              <a:t>p</a:t>
            </a:r>
            <a:r>
              <a:rPr lang="en-US" dirty="0" smtClean="0"/>
              <a:t> &lt; .05 in journals).</a:t>
            </a:r>
          </a:p>
          <a:p>
            <a:pPr lvl="1"/>
            <a:r>
              <a:rPr lang="en-US" dirty="0" smtClean="0"/>
              <a:t>Call the </a:t>
            </a:r>
            <a:r>
              <a:rPr lang="en-US" i="1" dirty="0" smtClean="0"/>
              <a:t>p – </a:t>
            </a:r>
            <a:r>
              <a:rPr lang="en-US" dirty="0" smtClean="0"/>
              <a:t>level (or p-critical)…I find this confusing with the </a:t>
            </a:r>
            <a:r>
              <a:rPr lang="en-US" i="1" dirty="0" smtClean="0"/>
              <a:t>actual</a:t>
            </a:r>
            <a:r>
              <a:rPr lang="en-US" dirty="0" smtClean="0"/>
              <a:t> p value (what we did in chapter 6).</a:t>
            </a:r>
          </a:p>
          <a:p>
            <a:pPr lvl="1"/>
            <a:r>
              <a:rPr lang="en-US" dirty="0" smtClean="0"/>
              <a:t>Better to call it ALPHA (remember type 1 error).</a:t>
            </a:r>
            <a:endParaRPr lang="en-US" dirty="0"/>
          </a:p>
        </p:txBody>
      </p:sp>
    </p:spTree>
    <p:extLst>
      <p:ext uri="{BB962C8B-B14F-4D97-AF65-F5344CB8AC3E}">
        <p14:creationId xmlns:p14="http://schemas.microsoft.com/office/powerpoint/2010/main" val="37656017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Steps</a:t>
            </a:r>
            <a:endParaRPr lang="en-US" dirty="0"/>
          </a:p>
        </p:txBody>
      </p:sp>
      <p:sp>
        <p:nvSpPr>
          <p:cNvPr id="3" name="Content Placeholder 2"/>
          <p:cNvSpPr>
            <a:spLocks noGrp="1"/>
          </p:cNvSpPr>
          <p:nvPr>
            <p:ph idx="1"/>
          </p:nvPr>
        </p:nvSpPr>
        <p:spPr/>
        <p:txBody>
          <a:bodyPr/>
          <a:lstStyle/>
          <a:p>
            <a:r>
              <a:rPr lang="en-US" dirty="0"/>
              <a:t>Step 4 – continued.</a:t>
            </a:r>
          </a:p>
          <a:p>
            <a:pPr lvl="1"/>
            <a:r>
              <a:rPr lang="en-US" dirty="0" smtClean="0"/>
              <a:t>So can we figure out what the critical scores would be?</a:t>
            </a:r>
          </a:p>
          <a:p>
            <a:pPr lvl="1"/>
            <a:r>
              <a:rPr lang="en-US" dirty="0" smtClean="0"/>
              <a:t>Table!</a:t>
            </a:r>
            <a:endParaRPr lang="en-US" dirty="0"/>
          </a:p>
        </p:txBody>
      </p:sp>
    </p:spTree>
    <p:extLst>
      <p:ext uri="{BB962C8B-B14F-4D97-AF65-F5344CB8AC3E}">
        <p14:creationId xmlns:p14="http://schemas.microsoft.com/office/powerpoint/2010/main" val="6997316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Steps</a:t>
            </a:r>
            <a:endParaRPr lang="en-US" dirty="0"/>
          </a:p>
        </p:txBody>
      </p:sp>
      <p:sp>
        <p:nvSpPr>
          <p:cNvPr id="3" name="Content Placeholder 2"/>
          <p:cNvSpPr>
            <a:spLocks noGrp="1"/>
          </p:cNvSpPr>
          <p:nvPr>
            <p:ph idx="1"/>
          </p:nvPr>
        </p:nvSpPr>
        <p:spPr/>
        <p:txBody>
          <a:bodyPr/>
          <a:lstStyle/>
          <a:p>
            <a:r>
              <a:rPr lang="en-US" dirty="0" smtClean="0"/>
              <a:t>Step 5. Calculate the test statistic.</a:t>
            </a:r>
          </a:p>
          <a:p>
            <a:pPr lvl="1"/>
            <a:r>
              <a:rPr lang="en-US" dirty="0" smtClean="0"/>
              <a:t>Step 4 is where you figure out the critical score (what do you got to get to … ?).</a:t>
            </a:r>
          </a:p>
          <a:p>
            <a:pPr lvl="1"/>
            <a:r>
              <a:rPr lang="en-US" dirty="0" smtClean="0"/>
              <a:t>Step 5 you calculate your sample value (what did you actually get …?)</a:t>
            </a:r>
          </a:p>
          <a:p>
            <a:pPr lvl="1"/>
            <a:r>
              <a:rPr lang="en-US" dirty="0" smtClean="0"/>
              <a:t>(so we are going to compare z scores in this section, but later we will switch to other types of statistical distributions).</a:t>
            </a:r>
            <a:endParaRPr lang="en-US" dirty="0"/>
          </a:p>
        </p:txBody>
      </p:sp>
    </p:spTree>
    <p:extLst>
      <p:ext uri="{BB962C8B-B14F-4D97-AF65-F5344CB8AC3E}">
        <p14:creationId xmlns:p14="http://schemas.microsoft.com/office/powerpoint/2010/main" val="37656017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Steps</a:t>
            </a:r>
            <a:endParaRPr lang="en-US" dirty="0"/>
          </a:p>
        </p:txBody>
      </p:sp>
      <p:sp>
        <p:nvSpPr>
          <p:cNvPr id="3" name="Content Placeholder 2"/>
          <p:cNvSpPr>
            <a:spLocks noGrp="1"/>
          </p:cNvSpPr>
          <p:nvPr>
            <p:ph idx="1"/>
          </p:nvPr>
        </p:nvSpPr>
        <p:spPr/>
        <p:txBody>
          <a:bodyPr/>
          <a:lstStyle/>
          <a:p>
            <a:r>
              <a:rPr lang="en-US" dirty="0" smtClean="0"/>
              <a:t>Step 6. Make a decision.</a:t>
            </a:r>
          </a:p>
          <a:p>
            <a:pPr lvl="1"/>
            <a:r>
              <a:rPr lang="en-US" dirty="0" smtClean="0"/>
              <a:t>Reject the null hypothesis </a:t>
            </a:r>
          </a:p>
          <a:p>
            <a:pPr lvl="2"/>
            <a:r>
              <a:rPr lang="en-US" dirty="0" smtClean="0"/>
              <a:t>Your step 5 found score is in the critical region, farther out than the step 4 cut off score</a:t>
            </a:r>
          </a:p>
          <a:p>
            <a:pPr lvl="1"/>
            <a:r>
              <a:rPr lang="en-US" dirty="0" smtClean="0"/>
              <a:t>Fail to reject the null hypothesis</a:t>
            </a:r>
          </a:p>
          <a:p>
            <a:pPr lvl="2"/>
            <a:r>
              <a:rPr lang="en-US" dirty="0" smtClean="0"/>
              <a:t>Your step 5 score is NOT in the critical region, less extreme than the step 4 cut off score</a:t>
            </a:r>
            <a:endParaRPr lang="en-US" dirty="0"/>
          </a:p>
        </p:txBody>
      </p:sp>
    </p:spTree>
    <p:extLst>
      <p:ext uri="{BB962C8B-B14F-4D97-AF65-F5344CB8AC3E}">
        <p14:creationId xmlns:p14="http://schemas.microsoft.com/office/powerpoint/2010/main" val="7975519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quick note</a:t>
            </a:r>
            <a:endParaRPr lang="en-US" dirty="0"/>
          </a:p>
        </p:txBody>
      </p:sp>
      <p:sp>
        <p:nvSpPr>
          <p:cNvPr id="3" name="Content Placeholder 2"/>
          <p:cNvSpPr>
            <a:spLocks noGrp="1"/>
          </p:cNvSpPr>
          <p:nvPr>
            <p:ph idx="1"/>
          </p:nvPr>
        </p:nvSpPr>
        <p:spPr/>
        <p:txBody>
          <a:bodyPr/>
          <a:lstStyle/>
          <a:p>
            <a:r>
              <a:rPr lang="en-US" dirty="0" smtClean="0"/>
              <a:t>Statistical significance </a:t>
            </a:r>
            <a:r>
              <a:rPr lang="en-US" i="1" dirty="0" smtClean="0"/>
              <a:t>only </a:t>
            </a:r>
            <a:r>
              <a:rPr lang="en-US" dirty="0" smtClean="0"/>
              <a:t>means that your </a:t>
            </a:r>
            <a:r>
              <a:rPr lang="en-US" i="1" dirty="0" smtClean="0"/>
              <a:t>p</a:t>
            </a:r>
            <a:r>
              <a:rPr lang="en-US" dirty="0" smtClean="0"/>
              <a:t> values are small (or your found scores in step 5 are in the critical region).</a:t>
            </a:r>
          </a:p>
          <a:p>
            <a:r>
              <a:rPr lang="en-US" dirty="0" smtClean="0"/>
              <a:t>Does not mean that it is </a:t>
            </a:r>
            <a:r>
              <a:rPr lang="en-US" i="1" dirty="0" smtClean="0"/>
              <a:t>practically useful</a:t>
            </a:r>
            <a:endParaRPr lang="en-US" dirty="0" smtClean="0"/>
          </a:p>
          <a:p>
            <a:pPr lvl="1"/>
            <a:r>
              <a:rPr lang="en-US" dirty="0" smtClean="0"/>
              <a:t>We will cover how to figure this part out later.</a:t>
            </a:r>
            <a:endParaRPr lang="en-US" dirty="0"/>
          </a:p>
        </p:txBody>
      </p:sp>
    </p:spTree>
    <p:extLst>
      <p:ext uri="{BB962C8B-B14F-4D97-AF65-F5344CB8AC3E}">
        <p14:creationId xmlns:p14="http://schemas.microsoft.com/office/powerpoint/2010/main" val="28595273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p:cNvSpPr>
            <a:spLocks noGrp="1" noChangeArrowheads="1"/>
          </p:cNvSpPr>
          <p:nvPr>
            <p:ph type="title"/>
          </p:nvPr>
        </p:nvSpPr>
        <p:spPr>
          <a:xfrm>
            <a:off x="838200" y="762000"/>
            <a:ext cx="7772400" cy="685800"/>
          </a:xfrm>
        </p:spPr>
        <p:txBody>
          <a:bodyPr/>
          <a:lstStyle/>
          <a:p>
            <a:pPr eaLnBrk="1" hangingPunct="1"/>
            <a:r>
              <a:rPr lang="en-US" sz="3200" smtClean="0"/>
              <a:t>An Example of the </a:t>
            </a:r>
            <a:r>
              <a:rPr lang="en-US" sz="3200" i="1" smtClean="0"/>
              <a:t>z </a:t>
            </a:r>
            <a:r>
              <a:rPr lang="en-US" sz="3200" smtClean="0"/>
              <a:t>Test</a:t>
            </a:r>
            <a:br>
              <a:rPr lang="en-US" sz="3200" smtClean="0"/>
            </a:br>
            <a:endParaRPr lang="en-US" sz="3200" smtClean="0"/>
          </a:p>
        </p:txBody>
      </p:sp>
      <p:sp>
        <p:nvSpPr>
          <p:cNvPr id="54274" name="Rectangle 3"/>
          <p:cNvSpPr>
            <a:spLocks noGrp="1" noChangeArrowheads="1"/>
          </p:cNvSpPr>
          <p:nvPr>
            <p:ph type="body" idx="1"/>
          </p:nvPr>
        </p:nvSpPr>
        <p:spPr>
          <a:xfrm>
            <a:off x="685800" y="2057400"/>
            <a:ext cx="7772400" cy="4114800"/>
          </a:xfrm>
        </p:spPr>
        <p:txBody>
          <a:bodyPr/>
          <a:lstStyle/>
          <a:p>
            <a:pPr eaLnBrk="1" hangingPunct="1"/>
            <a:r>
              <a:rPr lang="en-US" smtClean="0">
                <a:solidFill>
                  <a:schemeClr val="tx1"/>
                </a:solidFill>
              </a:rPr>
              <a:t>The </a:t>
            </a:r>
            <a:r>
              <a:rPr lang="en-US" i="1" smtClean="0">
                <a:solidFill>
                  <a:schemeClr val="tx1"/>
                </a:solidFill>
              </a:rPr>
              <a:t>z </a:t>
            </a:r>
            <a:r>
              <a:rPr lang="en-US" smtClean="0">
                <a:solidFill>
                  <a:schemeClr val="tx1"/>
                </a:solidFill>
              </a:rPr>
              <a:t>test</a:t>
            </a:r>
          </a:p>
          <a:p>
            <a:pPr lvl="1" eaLnBrk="1" hangingPunct="1"/>
            <a:r>
              <a:rPr lang="en-US" smtClean="0"/>
              <a:t>When we know the population mean and the standard deviation</a:t>
            </a:r>
          </a:p>
          <a:p>
            <a:pPr eaLnBrk="1" hangingPunct="1"/>
            <a:r>
              <a:rPr lang="en-US" smtClean="0">
                <a:solidFill>
                  <a:schemeClr val="tx1"/>
                </a:solidFill>
              </a:rPr>
              <a:t>The </a:t>
            </a:r>
            <a:r>
              <a:rPr lang="en-US" i="1" smtClean="0">
                <a:solidFill>
                  <a:schemeClr val="tx1"/>
                </a:solidFill>
              </a:rPr>
              <a:t>z </a:t>
            </a:r>
            <a:r>
              <a:rPr lang="en-US" smtClean="0">
                <a:solidFill>
                  <a:schemeClr val="tx1"/>
                </a:solidFill>
              </a:rPr>
              <a:t>test </a:t>
            </a:r>
          </a:p>
          <a:p>
            <a:pPr lvl="1" eaLnBrk="1" hangingPunct="1"/>
            <a:r>
              <a:rPr lang="en-US" smtClean="0"/>
              <a:t>The six steps of hypothesis testing</a:t>
            </a:r>
          </a:p>
          <a:p>
            <a:pPr lvl="2" eaLnBrk="1" hangingPunct="1"/>
            <a:r>
              <a:rPr lang="en-US" i="1" smtClean="0"/>
              <a:t>H</a:t>
            </a:r>
            <a:r>
              <a:rPr lang="en-US" baseline="-25000" smtClean="0"/>
              <a:t>0</a:t>
            </a:r>
            <a:r>
              <a:rPr lang="en-US" smtClean="0"/>
              <a:t>, </a:t>
            </a:r>
            <a:r>
              <a:rPr lang="en-US" i="1" smtClean="0"/>
              <a:t>H</a:t>
            </a:r>
            <a:r>
              <a:rPr lang="en-US" baseline="-25000" smtClean="0"/>
              <a:t>1</a:t>
            </a:r>
          </a:p>
          <a:p>
            <a:pPr lvl="2" eaLnBrk="1" hangingPunct="1"/>
            <a:r>
              <a:rPr lang="en-US" smtClean="0"/>
              <a:t>One-tailed vs. two-tailed tests</a:t>
            </a:r>
          </a:p>
        </p:txBody>
      </p:sp>
    </p:spTree>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 to Hypothesis Testing Steps</a:t>
            </a:r>
            <a:endParaRPr lang="en-US" dirty="0"/>
          </a:p>
        </p:txBody>
      </p:sp>
      <p:sp>
        <p:nvSpPr>
          <p:cNvPr id="3" name="Content Placeholder 2"/>
          <p:cNvSpPr>
            <a:spLocks noGrp="1"/>
          </p:cNvSpPr>
          <p:nvPr>
            <p:ph idx="1"/>
          </p:nvPr>
        </p:nvSpPr>
        <p:spPr/>
        <p:txBody>
          <a:bodyPr/>
          <a:lstStyle/>
          <a:p>
            <a:r>
              <a:rPr lang="en-US" dirty="0" smtClean="0"/>
              <a:t>Directional or one-tailed test</a:t>
            </a:r>
          </a:p>
          <a:p>
            <a:pPr lvl="1"/>
            <a:r>
              <a:rPr lang="en-US" dirty="0" smtClean="0"/>
              <a:t>You predict a change in scores, either up or down.</a:t>
            </a:r>
          </a:p>
          <a:p>
            <a:pPr lvl="1"/>
            <a:r>
              <a:rPr lang="en-US" dirty="0" smtClean="0"/>
              <a:t>So you are only using one of the tails of the distribution</a:t>
            </a:r>
          </a:p>
          <a:p>
            <a:r>
              <a:rPr lang="en-US" dirty="0" smtClean="0"/>
              <a:t>Null?</a:t>
            </a:r>
          </a:p>
          <a:p>
            <a:pPr lvl="1"/>
            <a:r>
              <a:rPr lang="en-US" dirty="0" smtClean="0"/>
              <a:t>Remember the technical definition of the null (it’s the OPPOSITE).</a:t>
            </a:r>
            <a:endParaRPr lang="en-US" dirty="0"/>
          </a:p>
        </p:txBody>
      </p:sp>
    </p:spTree>
    <p:extLst>
      <p:ext uri="{BB962C8B-B14F-4D97-AF65-F5344CB8AC3E}">
        <p14:creationId xmlns:p14="http://schemas.microsoft.com/office/powerpoint/2010/main" val="1775135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p:cNvSpPr>
            <a:spLocks noGrp="1"/>
          </p:cNvSpPr>
          <p:nvPr>
            <p:ph type="title"/>
          </p:nvPr>
        </p:nvSpPr>
        <p:spPr>
          <a:xfrm>
            <a:off x="685800" y="762000"/>
            <a:ext cx="7772400" cy="533400"/>
          </a:xfrm>
        </p:spPr>
        <p:txBody>
          <a:bodyPr/>
          <a:lstStyle/>
          <a:p>
            <a:r>
              <a:rPr lang="en-US" smtClean="0"/>
              <a:t>Check Your Learning</a:t>
            </a:r>
          </a:p>
        </p:txBody>
      </p:sp>
      <p:sp>
        <p:nvSpPr>
          <p:cNvPr id="44034" name="Content Placeholder 2"/>
          <p:cNvSpPr>
            <a:spLocks noGrp="1"/>
          </p:cNvSpPr>
          <p:nvPr>
            <p:ph idx="1"/>
          </p:nvPr>
        </p:nvSpPr>
        <p:spPr>
          <a:xfrm>
            <a:off x="685800" y="2133600"/>
            <a:ext cx="7772400" cy="4114800"/>
          </a:xfrm>
        </p:spPr>
        <p:txBody>
          <a:bodyPr/>
          <a:lstStyle/>
          <a:p>
            <a:r>
              <a:rPr lang="en-US" smtClean="0">
                <a:solidFill>
                  <a:srgbClr val="113480"/>
                </a:solidFill>
              </a:rPr>
              <a:t>If the population mean is 10 and the standard deviation is 2:</a:t>
            </a:r>
          </a:p>
          <a:p>
            <a:pPr lvl="1"/>
            <a:r>
              <a:rPr lang="en-US" smtClean="0"/>
              <a:t>What is the percentile rank of a sample mean of 6? of 11?</a:t>
            </a:r>
          </a:p>
          <a:p>
            <a:pPr lvl="1"/>
            <a:r>
              <a:rPr lang="en-US" smtClean="0"/>
              <a:t>What percentage of the samples would score higher than a score of 6? of 11?</a:t>
            </a:r>
          </a:p>
        </p:txBody>
      </p:sp>
    </p:spTree>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 to Hypothesis Testing Steps</a:t>
            </a:r>
            <a:endParaRPr lang="en-US" dirty="0"/>
          </a:p>
        </p:txBody>
      </p:sp>
      <p:sp>
        <p:nvSpPr>
          <p:cNvPr id="3" name="Content Placeholder 2"/>
          <p:cNvSpPr>
            <a:spLocks noGrp="1"/>
          </p:cNvSpPr>
          <p:nvPr>
            <p:ph idx="1"/>
          </p:nvPr>
        </p:nvSpPr>
        <p:spPr/>
        <p:txBody>
          <a:bodyPr/>
          <a:lstStyle/>
          <a:p>
            <a:r>
              <a:rPr lang="en-US" dirty="0" smtClean="0"/>
              <a:t>Directional or one-tailed test</a:t>
            </a:r>
          </a:p>
          <a:p>
            <a:pPr lvl="1"/>
            <a:r>
              <a:rPr lang="en-US" dirty="0" smtClean="0"/>
              <a:t>Scores going up:</a:t>
            </a:r>
          </a:p>
          <a:p>
            <a:pPr lvl="2"/>
            <a:r>
              <a:rPr lang="en-US" dirty="0" smtClean="0"/>
              <a:t>Null: sample = &lt; population</a:t>
            </a:r>
          </a:p>
          <a:p>
            <a:pPr lvl="2"/>
            <a:r>
              <a:rPr lang="en-US" dirty="0" smtClean="0"/>
              <a:t>Res: sample &gt; population</a:t>
            </a:r>
          </a:p>
          <a:p>
            <a:pPr lvl="1"/>
            <a:r>
              <a:rPr lang="en-US" dirty="0" smtClean="0"/>
              <a:t>Scores going down:</a:t>
            </a:r>
          </a:p>
          <a:p>
            <a:pPr lvl="2"/>
            <a:r>
              <a:rPr lang="en-US" dirty="0"/>
              <a:t>Null: sample </a:t>
            </a:r>
            <a:r>
              <a:rPr lang="en-US" dirty="0" smtClean="0"/>
              <a:t>= &gt; </a:t>
            </a:r>
            <a:r>
              <a:rPr lang="en-US" dirty="0"/>
              <a:t>population</a:t>
            </a:r>
          </a:p>
          <a:p>
            <a:pPr lvl="2"/>
            <a:r>
              <a:rPr lang="en-US" dirty="0"/>
              <a:t>Res: sample </a:t>
            </a:r>
            <a:r>
              <a:rPr lang="en-US" dirty="0" smtClean="0"/>
              <a:t>&lt; population</a:t>
            </a:r>
          </a:p>
          <a:p>
            <a:pPr lvl="1"/>
            <a:r>
              <a:rPr lang="en-US" dirty="0" smtClean="0"/>
              <a:t>See how opposites?</a:t>
            </a:r>
            <a:endParaRPr lang="en-US" dirty="0"/>
          </a:p>
          <a:p>
            <a:pPr lvl="2"/>
            <a:endParaRPr lang="en-US" dirty="0" smtClean="0"/>
          </a:p>
        </p:txBody>
      </p:sp>
    </p:spTree>
    <p:extLst>
      <p:ext uri="{BB962C8B-B14F-4D97-AF65-F5344CB8AC3E}">
        <p14:creationId xmlns:p14="http://schemas.microsoft.com/office/powerpoint/2010/main" val="11943974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 to Hypothesis Testing Steps</a:t>
            </a:r>
            <a:endParaRPr lang="en-US" dirty="0"/>
          </a:p>
        </p:txBody>
      </p:sp>
      <p:sp>
        <p:nvSpPr>
          <p:cNvPr id="3" name="Content Placeholder 2"/>
          <p:cNvSpPr>
            <a:spLocks noGrp="1"/>
          </p:cNvSpPr>
          <p:nvPr>
            <p:ph idx="1"/>
          </p:nvPr>
        </p:nvSpPr>
        <p:spPr/>
        <p:txBody>
          <a:bodyPr/>
          <a:lstStyle/>
          <a:p>
            <a:r>
              <a:rPr lang="en-US" dirty="0" err="1" smtClean="0"/>
              <a:t>Nondirectional</a:t>
            </a:r>
            <a:r>
              <a:rPr lang="en-US" dirty="0" smtClean="0"/>
              <a:t> or two tailed test</a:t>
            </a:r>
          </a:p>
          <a:p>
            <a:pPr lvl="1"/>
            <a:r>
              <a:rPr lang="en-US" dirty="0" smtClean="0"/>
              <a:t>You predict a </a:t>
            </a:r>
            <a:r>
              <a:rPr lang="en-US" i="1" dirty="0" smtClean="0"/>
              <a:t>change</a:t>
            </a:r>
            <a:r>
              <a:rPr lang="en-US" dirty="0" smtClean="0"/>
              <a:t> in scores but not a direction </a:t>
            </a:r>
          </a:p>
          <a:p>
            <a:pPr lvl="2"/>
            <a:r>
              <a:rPr lang="en-US" dirty="0" smtClean="0"/>
              <a:t>Null: sample = population</a:t>
            </a:r>
          </a:p>
          <a:p>
            <a:pPr lvl="2"/>
            <a:r>
              <a:rPr lang="en-US" dirty="0" smtClean="0"/>
              <a:t>Res: sample /= population</a:t>
            </a:r>
            <a:endParaRPr lang="en-US" dirty="0"/>
          </a:p>
        </p:txBody>
      </p:sp>
    </p:spTree>
    <p:extLst>
      <p:ext uri="{BB962C8B-B14F-4D97-AF65-F5344CB8AC3E}">
        <p14:creationId xmlns:p14="http://schemas.microsoft.com/office/powerpoint/2010/main" val="10694222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Title 1"/>
          <p:cNvSpPr>
            <a:spLocks noGrp="1"/>
          </p:cNvSpPr>
          <p:nvPr>
            <p:ph type="title"/>
          </p:nvPr>
        </p:nvSpPr>
        <p:spPr>
          <a:xfrm>
            <a:off x="685800" y="1066800"/>
            <a:ext cx="7772400" cy="533400"/>
          </a:xfrm>
        </p:spPr>
        <p:txBody>
          <a:bodyPr/>
          <a:lstStyle/>
          <a:p>
            <a:r>
              <a:rPr lang="en-US" smtClean="0"/>
              <a:t>Check Your Learning</a:t>
            </a:r>
          </a:p>
        </p:txBody>
      </p:sp>
      <p:sp>
        <p:nvSpPr>
          <p:cNvPr id="60418" name="Content Placeholder 2"/>
          <p:cNvSpPr>
            <a:spLocks noGrp="1"/>
          </p:cNvSpPr>
          <p:nvPr>
            <p:ph idx="1"/>
          </p:nvPr>
        </p:nvSpPr>
        <p:spPr>
          <a:xfrm>
            <a:off x="685800" y="2286000"/>
            <a:ext cx="7772400" cy="4114800"/>
          </a:xfrm>
        </p:spPr>
        <p:txBody>
          <a:bodyPr/>
          <a:lstStyle/>
          <a:p>
            <a:r>
              <a:rPr lang="en-US" sz="2400" dirty="0" smtClean="0">
                <a:solidFill>
                  <a:srgbClr val="0070C0"/>
                </a:solidFill>
              </a:rPr>
              <a:t>Food labeling has become a targeted campaign to help with the obesity problem found in many states. 25 participants were asked to estimate how many calories meals labeled “organic” had and guessed an average of 525. The real meals had an average 650 calories with a standard deviation of 250 calories.</a:t>
            </a:r>
          </a:p>
          <a:p>
            <a:r>
              <a:rPr lang="en-US" sz="2400" dirty="0" smtClean="0">
                <a:solidFill>
                  <a:srgbClr val="0070C0"/>
                </a:solidFill>
              </a:rPr>
              <a:t>Would this be a significant difference using </a:t>
            </a:r>
            <a:r>
              <a:rPr lang="en-US" sz="2400" i="1" dirty="0" smtClean="0">
                <a:solidFill>
                  <a:srgbClr val="0070C0"/>
                </a:solidFill>
              </a:rPr>
              <a:t>p</a:t>
            </a:r>
            <a:r>
              <a:rPr lang="en-US" sz="2400" dirty="0" smtClean="0">
                <a:solidFill>
                  <a:srgbClr val="0070C0"/>
                </a:solidFill>
              </a:rPr>
              <a:t> &lt; .05?</a:t>
            </a:r>
          </a:p>
          <a:p>
            <a:r>
              <a:rPr lang="en-US" sz="2400" dirty="0" smtClean="0">
                <a:solidFill>
                  <a:srgbClr val="0070C0"/>
                </a:solidFill>
              </a:rPr>
              <a:t>Label the hypothesis testing steps.</a:t>
            </a:r>
            <a:endParaRPr lang="en-US" sz="2400" dirty="0" smtClean="0"/>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Working with Samples</a:t>
            </a:r>
            <a:endParaRPr lang="en-US" dirty="0"/>
          </a:p>
        </p:txBody>
      </p:sp>
      <p:sp>
        <p:nvSpPr>
          <p:cNvPr id="3" name="Content Placeholder 2"/>
          <p:cNvSpPr>
            <a:spLocks noGrp="1"/>
          </p:cNvSpPr>
          <p:nvPr>
            <p:ph idx="1"/>
          </p:nvPr>
        </p:nvSpPr>
        <p:spPr/>
        <p:txBody>
          <a:bodyPr/>
          <a:lstStyle/>
          <a:p>
            <a:r>
              <a:rPr lang="en-US" dirty="0" smtClean="0"/>
              <a:t>Generally, researchers work with samples, rather than just determining how one person’s score differed from the mean.</a:t>
            </a:r>
          </a:p>
          <a:p>
            <a:r>
              <a:rPr lang="en-US" dirty="0" smtClean="0"/>
              <a:t>Remember the formula for sample tests requires you to use standard error</a:t>
            </a:r>
          </a:p>
          <a:p>
            <a:pPr lvl="1"/>
            <a:endParaRPr lang="en-US" dirty="0"/>
          </a:p>
        </p:txBody>
      </p:sp>
      <p:pic>
        <p:nvPicPr>
          <p:cNvPr id="4" name="Picture 3"/>
          <p:cNvPicPr>
            <a:picLocks noChangeAspect="1"/>
          </p:cNvPicPr>
          <p:nvPr/>
        </p:nvPicPr>
        <p:blipFill>
          <a:blip r:embed="rId2"/>
          <a:stretch>
            <a:fillRect/>
          </a:stretch>
        </p:blipFill>
        <p:spPr>
          <a:xfrm>
            <a:off x="3352799" y="5257800"/>
            <a:ext cx="2092569" cy="1295400"/>
          </a:xfrm>
          <a:prstGeom prst="rect">
            <a:avLst/>
          </a:prstGeom>
        </p:spPr>
      </p:pic>
    </p:spTree>
    <p:extLst>
      <p:ext uri="{BB962C8B-B14F-4D97-AF65-F5344CB8AC3E}">
        <p14:creationId xmlns:p14="http://schemas.microsoft.com/office/powerpoint/2010/main" val="3551119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3" name="Content Placeholder 2"/>
          <p:cNvSpPr>
            <a:spLocks noGrp="1"/>
          </p:cNvSpPr>
          <p:nvPr>
            <p:ph idx="1"/>
          </p:nvPr>
        </p:nvSpPr>
        <p:spPr/>
        <p:txBody>
          <a:bodyPr/>
          <a:lstStyle/>
          <a:p>
            <a:r>
              <a:rPr lang="en-US" dirty="0" smtClean="0"/>
              <a:t>The average quiz test taking time for a 10 item test is 22.5 minutes with a standard deviation of 10 minutes. My class of 25 students took 19 minutes on the test. </a:t>
            </a:r>
            <a:endParaRPr lang="en-US" dirty="0"/>
          </a:p>
        </p:txBody>
      </p:sp>
    </p:spTree>
    <p:extLst>
      <p:ext uri="{BB962C8B-B14F-4D97-AF65-F5344CB8AC3E}">
        <p14:creationId xmlns:p14="http://schemas.microsoft.com/office/powerpoint/2010/main" val="3148900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3" name="Content Placeholder 2"/>
          <p:cNvSpPr>
            <a:spLocks noGrp="1"/>
          </p:cNvSpPr>
          <p:nvPr>
            <p:ph idx="1"/>
          </p:nvPr>
        </p:nvSpPr>
        <p:spPr/>
        <p:txBody>
          <a:bodyPr/>
          <a:lstStyle/>
          <a:p>
            <a:r>
              <a:rPr lang="en-US" dirty="0" smtClean="0"/>
              <a:t>Label:</a:t>
            </a:r>
          </a:p>
          <a:p>
            <a:pPr lvl="1"/>
            <a:r>
              <a:rPr lang="en-US" dirty="0" smtClean="0"/>
              <a:t>Population mean </a:t>
            </a:r>
            <a:r>
              <a:rPr lang="en-US" dirty="0" err="1" smtClean="0"/>
              <a:t>u</a:t>
            </a:r>
            <a:r>
              <a:rPr lang="en-US" baseline="-25000" dirty="0" err="1"/>
              <a:t>M</a:t>
            </a:r>
            <a:endParaRPr lang="en-US" baseline="-25000" dirty="0" smtClean="0"/>
          </a:p>
          <a:p>
            <a:pPr lvl="1"/>
            <a:r>
              <a:rPr lang="en-US" dirty="0" smtClean="0"/>
              <a:t>Population standard deviation:</a:t>
            </a:r>
            <a:r>
              <a:rPr lang="en-US" b="1" dirty="0" smtClean="0"/>
              <a:t> </a:t>
            </a:r>
            <a:r>
              <a:rPr lang="en-US" dirty="0" err="1" smtClean="0">
                <a:latin typeface="Lucida Grande"/>
                <a:ea typeface="Lucida Grande"/>
                <a:cs typeface="Lucida Grande"/>
              </a:rPr>
              <a:t>σ</a:t>
            </a:r>
            <a:endParaRPr lang="en-US" dirty="0" smtClean="0">
              <a:latin typeface="Lucida Grande"/>
              <a:ea typeface="Lucida Grande"/>
              <a:cs typeface="Lucida Grande"/>
            </a:endParaRPr>
          </a:p>
          <a:p>
            <a:pPr lvl="1"/>
            <a:r>
              <a:rPr lang="en-US" dirty="0" smtClean="0">
                <a:latin typeface="Helvetica"/>
                <a:ea typeface="Lucida Grande"/>
                <a:cs typeface="Helvetica"/>
              </a:rPr>
              <a:t>Sample mean: M</a:t>
            </a:r>
          </a:p>
          <a:p>
            <a:pPr lvl="1"/>
            <a:r>
              <a:rPr lang="en-US" dirty="0" smtClean="0">
                <a:latin typeface="Helvetica"/>
                <a:ea typeface="Lucida Grande"/>
                <a:cs typeface="Helvetica"/>
              </a:rPr>
              <a:t>Standard error: </a:t>
            </a:r>
            <a:r>
              <a:rPr lang="en-US" dirty="0" err="1" smtClean="0">
                <a:latin typeface="Lucida Grande"/>
                <a:ea typeface="Lucida Grande"/>
                <a:cs typeface="Lucida Grande"/>
              </a:rPr>
              <a:t>σ</a:t>
            </a:r>
            <a:r>
              <a:rPr lang="en-US" baseline="-25000" dirty="0" err="1" smtClean="0">
                <a:latin typeface="Lucida Grande"/>
                <a:ea typeface="Lucida Grande"/>
                <a:cs typeface="Lucida Grande"/>
              </a:rPr>
              <a:t>M</a:t>
            </a:r>
            <a:endParaRPr lang="en-US" baseline="-25000" dirty="0">
              <a:latin typeface="Helvetica"/>
              <a:cs typeface="Helvetica"/>
            </a:endParaRPr>
          </a:p>
        </p:txBody>
      </p:sp>
    </p:spTree>
    <p:extLst>
      <p:ext uri="{BB962C8B-B14F-4D97-AF65-F5344CB8AC3E}">
        <p14:creationId xmlns:p14="http://schemas.microsoft.com/office/powerpoint/2010/main" val="960094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3" name="Content Placeholder 2"/>
          <p:cNvSpPr>
            <a:spLocks noGrp="1"/>
          </p:cNvSpPr>
          <p:nvPr>
            <p:ph idx="1"/>
          </p:nvPr>
        </p:nvSpPr>
        <p:spPr/>
        <p:txBody>
          <a:bodyPr/>
          <a:lstStyle/>
          <a:p>
            <a:r>
              <a:rPr lang="en-US" dirty="0" smtClean="0"/>
              <a:t>What is the percentage of scores:</a:t>
            </a:r>
          </a:p>
          <a:p>
            <a:pPr lvl="1"/>
            <a:r>
              <a:rPr lang="en-US" dirty="0" smtClean="0"/>
              <a:t>Above my class’ average score?</a:t>
            </a:r>
          </a:p>
          <a:p>
            <a:pPr lvl="1"/>
            <a:r>
              <a:rPr lang="en-US" dirty="0" smtClean="0"/>
              <a:t>Below my class’ average score?</a:t>
            </a:r>
            <a:endParaRPr lang="en-US" dirty="0"/>
          </a:p>
        </p:txBody>
      </p:sp>
    </p:spTree>
    <p:extLst>
      <p:ext uri="{BB962C8B-B14F-4D97-AF65-F5344CB8AC3E}">
        <p14:creationId xmlns:p14="http://schemas.microsoft.com/office/powerpoint/2010/main" val="21245725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 Example</a:t>
            </a:r>
            <a:endParaRPr lang="en-US" dirty="0"/>
          </a:p>
        </p:txBody>
      </p:sp>
      <p:sp>
        <p:nvSpPr>
          <p:cNvPr id="3" name="Content Placeholder 2"/>
          <p:cNvSpPr>
            <a:spLocks noGrp="1"/>
          </p:cNvSpPr>
          <p:nvPr>
            <p:ph idx="1"/>
          </p:nvPr>
        </p:nvSpPr>
        <p:spPr/>
        <p:txBody>
          <a:bodyPr/>
          <a:lstStyle/>
          <a:p>
            <a:r>
              <a:rPr lang="en-US" sz="2400" dirty="0"/>
              <a:t>Every year, the Educational Testing Service (ETS) administers the Major Field Test in Psychology (MFTP) to graduating psychology majors. In 2003, Baylor University wondered how its students compared to the national average. On its Web site, Baylor reported that the mean and the standard deviation of the 18,073 U.S. students who took this exam were 156.8 and 14.6, respectively. Thirty-six students in the Psychology and Neuroscience Department at Baylor took the exam; these students had a mean score of 164.6.</a:t>
            </a:r>
          </a:p>
        </p:txBody>
      </p:sp>
    </p:spTree>
    <p:extLst>
      <p:ext uri="{BB962C8B-B14F-4D97-AF65-F5344CB8AC3E}">
        <p14:creationId xmlns:p14="http://schemas.microsoft.com/office/powerpoint/2010/main" val="98216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 Example</a:t>
            </a:r>
            <a:endParaRPr lang="en-US" dirty="0"/>
          </a:p>
        </p:txBody>
      </p:sp>
      <p:sp>
        <p:nvSpPr>
          <p:cNvPr id="3" name="Content Placeholder 2"/>
          <p:cNvSpPr>
            <a:spLocks noGrp="1"/>
          </p:cNvSpPr>
          <p:nvPr>
            <p:ph idx="1"/>
          </p:nvPr>
        </p:nvSpPr>
        <p:spPr/>
        <p:txBody>
          <a:bodyPr/>
          <a:lstStyle/>
          <a:p>
            <a:r>
              <a:rPr lang="en-US" dirty="0" smtClean="0"/>
              <a:t>Label:</a:t>
            </a:r>
          </a:p>
          <a:p>
            <a:pPr lvl="1"/>
            <a:r>
              <a:rPr lang="en-US" dirty="0" smtClean="0"/>
              <a:t>Population mean </a:t>
            </a:r>
            <a:r>
              <a:rPr lang="en-US" dirty="0" err="1" smtClean="0"/>
              <a:t>u</a:t>
            </a:r>
            <a:r>
              <a:rPr lang="en-US" baseline="-25000" dirty="0" err="1"/>
              <a:t>M</a:t>
            </a:r>
            <a:endParaRPr lang="en-US" baseline="-25000" dirty="0" smtClean="0"/>
          </a:p>
          <a:p>
            <a:pPr lvl="1"/>
            <a:r>
              <a:rPr lang="en-US" dirty="0" smtClean="0"/>
              <a:t>Population standard deviation:</a:t>
            </a:r>
            <a:r>
              <a:rPr lang="en-US" b="1" dirty="0" smtClean="0"/>
              <a:t> </a:t>
            </a:r>
            <a:r>
              <a:rPr lang="en-US" dirty="0" err="1" smtClean="0">
                <a:latin typeface="Lucida Grande"/>
                <a:ea typeface="Lucida Grande"/>
                <a:cs typeface="Lucida Grande"/>
              </a:rPr>
              <a:t>σ</a:t>
            </a:r>
            <a:endParaRPr lang="en-US" dirty="0" smtClean="0">
              <a:latin typeface="Lucida Grande"/>
              <a:ea typeface="Lucida Grande"/>
              <a:cs typeface="Lucida Grande"/>
            </a:endParaRPr>
          </a:p>
          <a:p>
            <a:pPr lvl="1"/>
            <a:r>
              <a:rPr lang="en-US" dirty="0" smtClean="0">
                <a:latin typeface="Helvetica"/>
                <a:ea typeface="Lucida Grande"/>
                <a:cs typeface="Helvetica"/>
              </a:rPr>
              <a:t>Sample mean: M</a:t>
            </a:r>
          </a:p>
          <a:p>
            <a:pPr lvl="1"/>
            <a:r>
              <a:rPr lang="en-US" dirty="0" smtClean="0">
                <a:latin typeface="Helvetica"/>
                <a:ea typeface="Lucida Grande"/>
                <a:cs typeface="Helvetica"/>
              </a:rPr>
              <a:t>Standard error: </a:t>
            </a:r>
            <a:r>
              <a:rPr lang="en-US" dirty="0" err="1" smtClean="0">
                <a:latin typeface="Lucida Grande"/>
                <a:ea typeface="Lucida Grande"/>
                <a:cs typeface="Lucida Grande"/>
              </a:rPr>
              <a:t>σ</a:t>
            </a:r>
            <a:r>
              <a:rPr lang="en-US" baseline="-25000" dirty="0" err="1" smtClean="0">
                <a:latin typeface="Lucida Grande"/>
                <a:ea typeface="Lucida Grande"/>
                <a:cs typeface="Lucida Grande"/>
              </a:rPr>
              <a:t>M</a:t>
            </a:r>
            <a:endParaRPr lang="en-US" baseline="-25000" dirty="0">
              <a:latin typeface="Helvetica"/>
              <a:cs typeface="Helvetica"/>
            </a:endParaRPr>
          </a:p>
        </p:txBody>
      </p:sp>
    </p:spTree>
    <p:extLst>
      <p:ext uri="{BB962C8B-B14F-4D97-AF65-F5344CB8AC3E}">
        <p14:creationId xmlns:p14="http://schemas.microsoft.com/office/powerpoint/2010/main" val="182288563"/>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B Helvetica Bold"/>
        <a:ea typeface="Geneva"/>
        <a:cs typeface="Geneva"/>
      </a:majorFont>
      <a:minorFont>
        <a:latin typeface="Helvetica"/>
        <a:ea typeface="Geneva"/>
        <a:cs typeface="Genev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Lucida Grande" pitchFamily="-80" charset="0"/>
            <a:ea typeface="Geneva" pitchFamily="-80" charset="-128"/>
            <a:cs typeface="Geneva" pitchFamily="-80"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Lucida Grande" pitchFamily="-80" charset="0"/>
            <a:ea typeface="Geneva" pitchFamily="-80" charset="-128"/>
            <a:cs typeface="Geneva" pitchFamily="-80"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383</TotalTime>
  <Words>1283</Words>
  <Application>Microsoft Macintosh PowerPoint</Application>
  <PresentationFormat>On-screen Show (4:3)</PresentationFormat>
  <Paragraphs>151</Paragraphs>
  <Slides>32</Slides>
  <Notes>6</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Blank Presentation</vt:lpstr>
      <vt:lpstr>Hypothesis Testing with z Tests</vt:lpstr>
      <vt:lpstr>Beginning C7</vt:lpstr>
      <vt:lpstr>Check Your Learning</vt:lpstr>
      <vt:lpstr>Working with Samples</vt:lpstr>
      <vt:lpstr>An Example</vt:lpstr>
      <vt:lpstr>An Example</vt:lpstr>
      <vt:lpstr>An Example</vt:lpstr>
      <vt:lpstr>Second Example</vt:lpstr>
      <vt:lpstr>Second Example</vt:lpstr>
      <vt:lpstr>Second Example</vt:lpstr>
      <vt:lpstr>So now what?</vt:lpstr>
      <vt:lpstr>The Assumptions and the Steps of Hypothesis Testing</vt:lpstr>
      <vt:lpstr>Parametric v. Nonparametric Tests</vt:lpstr>
      <vt:lpstr>Assumptions</vt:lpstr>
      <vt:lpstr>Assumptions</vt:lpstr>
      <vt:lpstr>Assumptions</vt:lpstr>
      <vt:lpstr>Assumptions</vt:lpstr>
      <vt:lpstr>Assumptions</vt:lpstr>
      <vt:lpstr>Hypothesis Testing Steps</vt:lpstr>
      <vt:lpstr>Hypothesis Testing Steps</vt:lpstr>
      <vt:lpstr>Hypothesis Testing Steps</vt:lpstr>
      <vt:lpstr>Hypothesis Testing Steps</vt:lpstr>
      <vt:lpstr>Hypothesis Testing Steps</vt:lpstr>
      <vt:lpstr>Hypothesis Testing Steps</vt:lpstr>
      <vt:lpstr>Hypothesis Testing Steps</vt:lpstr>
      <vt:lpstr>Hypothesis Testing Steps</vt:lpstr>
      <vt:lpstr>A quick note</vt:lpstr>
      <vt:lpstr>An Example of the z Test </vt:lpstr>
      <vt:lpstr>Back to Hypothesis Testing Steps</vt:lpstr>
      <vt:lpstr>Back to Hypothesis Testing Steps</vt:lpstr>
      <vt:lpstr>Back to Hypothesis Testing Steps</vt:lpstr>
      <vt:lpstr>Check Your Learning</vt:lpstr>
    </vt:vector>
  </TitlesOfParts>
  <Company>IT Department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IT Department</dc:creator>
  <cp:lastModifiedBy>Erin Buchanan</cp:lastModifiedBy>
  <cp:revision>123</cp:revision>
  <dcterms:created xsi:type="dcterms:W3CDTF">2010-01-19T19:01:20Z</dcterms:created>
  <dcterms:modified xsi:type="dcterms:W3CDTF">2014-02-17T22:16:50Z</dcterms:modified>
</cp:coreProperties>
</file>

<file path=docProps/thumbnail.jpeg>
</file>